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1" r:id="rId4"/>
    <p:sldId id="262" r:id="rId5"/>
    <p:sldId id="263" r:id="rId6"/>
    <p:sldId id="264" r:id="rId7"/>
    <p:sldId id="261" r:id="rId8"/>
    <p:sldId id="265" r:id="rId9"/>
    <p:sldId id="274" r:id="rId10"/>
    <p:sldId id="275" r:id="rId11"/>
    <p:sldId id="276" r:id="rId12"/>
    <p:sldId id="277" r:id="rId13"/>
    <p:sldId id="266" r:id="rId14"/>
    <p:sldId id="267" r:id="rId15"/>
    <p:sldId id="270" r:id="rId16"/>
    <p:sldId id="27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B43"/>
    <a:srgbClr val="2DAAE2"/>
    <a:srgbClr val="0070C0"/>
    <a:srgbClr val="31A6E0"/>
    <a:srgbClr val="2DA9DF"/>
    <a:srgbClr val="D2551D"/>
    <a:srgbClr val="006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7"/>
  </p:normalViewPr>
  <p:slideViewPr>
    <p:cSldViewPr showGuides="1">
      <p:cViewPr>
        <p:scale>
          <a:sx n="91" d="100"/>
          <a:sy n="91" d="100"/>
        </p:scale>
        <p:origin x="-355" y="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BE50-8932-4F0E-BF4F-04023577C8CC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C1BC5-9CE1-4A1C-B466-8B62E0247BA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198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1BC5-9CE1-4A1C-B466-8B62E0247BA5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344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1BC5-9CE1-4A1C-B466-8B62E0247BA5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423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71CF-D47D-48BE-8B00-3E71078AF350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CA88-7A52-4E24-9494-101401BA35B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71CF-D47D-48BE-8B00-3E71078AF350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CA88-7A52-4E24-9494-101401BA35B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71CF-D47D-48BE-8B00-3E71078AF350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CA88-7A52-4E24-9494-101401BA35B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71CF-D47D-48BE-8B00-3E71078AF350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CA88-7A52-4E24-9494-101401BA35B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71CF-D47D-48BE-8B00-3E71078AF350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CA88-7A52-4E24-9494-101401BA35B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71CF-D47D-48BE-8B00-3E71078AF350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CA88-7A52-4E24-9494-101401BA35B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71CF-D47D-48BE-8B00-3E71078AF350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CA88-7A52-4E24-9494-101401BA35B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71CF-D47D-48BE-8B00-3E71078AF350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CA88-7A52-4E24-9494-101401BA35B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71CF-D47D-48BE-8B00-3E71078AF350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CA88-7A52-4E24-9494-101401BA35B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71CF-D47D-48BE-8B00-3E71078AF350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CA88-7A52-4E24-9494-101401BA35B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71CF-D47D-48BE-8B00-3E71078AF350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6CA88-7A52-4E24-9494-101401BA35B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71CF-D47D-48BE-8B00-3E71078AF350}" type="datetimeFigureOut">
              <a:rPr lang="pl-PL" smtClean="0"/>
              <a:pPr/>
              <a:t>2017-11-14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6CA88-7A52-4E24-9494-101401BA35B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zipsee.pl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dominik.dobek@zipsee.pl" TargetMode="External"/><Relationship Id="rId4" Type="http://schemas.openxmlformats.org/officeDocument/2006/relationships/hyperlink" Target="mailto:michal.kanownik@zipsee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21" Type="http://schemas.openxmlformats.org/officeDocument/2006/relationships/image" Target="../media/image4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6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884440"/>
            <a:ext cx="12192001" cy="655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Łukasz\Desktop\Dokumenty\logo ZIPSEE\ZIPSEE CP logo\ZIPSEE CP logo kolor\ZIPSEE-CP-logo-k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599" y="2664938"/>
            <a:ext cx="5328389" cy="2232248"/>
          </a:xfrm>
          <a:prstGeom prst="rect">
            <a:avLst/>
          </a:prstGeom>
          <a:noFill/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-1" y="5234544"/>
            <a:ext cx="12192000" cy="16234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733" dirty="0">
                <a:solidFill>
                  <a:schemeClr val="bg1">
                    <a:lumMod val="75000"/>
                  </a:schemeClr>
                </a:solidFill>
              </a:rPr>
              <a:t>			</a:t>
            </a:r>
            <a:br>
              <a:rPr lang="pl-PL" sz="3733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3733" dirty="0">
                <a:solidFill>
                  <a:schemeClr val="bg1">
                    <a:lumMod val="75000"/>
                  </a:schemeClr>
                </a:solidFill>
              </a:rPr>
              <a:t>				</a:t>
            </a:r>
          </a:p>
          <a:p>
            <a:endParaRPr lang="pl-PL" sz="3733" dirty="0">
              <a:solidFill>
                <a:schemeClr val="bg1">
                  <a:lumMod val="75000"/>
                </a:schemeClr>
              </a:solidFill>
            </a:endParaRPr>
          </a:p>
          <a:p>
            <a:endParaRPr lang="pl-PL" sz="3733" dirty="0">
              <a:solidFill>
                <a:schemeClr val="bg1">
                  <a:lumMod val="75000"/>
                </a:schemeClr>
              </a:solidFill>
            </a:endParaRPr>
          </a:p>
          <a:p>
            <a:endParaRPr lang="pl-PL" sz="3733" dirty="0">
              <a:solidFill>
                <a:schemeClr val="bg1">
                  <a:lumMod val="75000"/>
                </a:schemeClr>
              </a:solidFill>
            </a:endParaRPr>
          </a:p>
          <a:p>
            <a:endParaRPr lang="pl-PL" sz="3733" dirty="0">
              <a:solidFill>
                <a:schemeClr val="bg1">
                  <a:lumMod val="75000"/>
                </a:schemeClr>
              </a:solidFill>
            </a:endParaRPr>
          </a:p>
          <a:p>
            <a:endParaRPr lang="pl-PL" sz="3733" dirty="0">
              <a:solidFill>
                <a:schemeClr val="bg1">
                  <a:lumMod val="75000"/>
                </a:schemeClr>
              </a:solidFill>
            </a:endParaRPr>
          </a:p>
          <a:p>
            <a:endParaRPr lang="pl-PL" sz="3733" dirty="0">
              <a:solidFill>
                <a:schemeClr val="bg1">
                  <a:lumMod val="75000"/>
                </a:schemeClr>
              </a:solidFill>
            </a:endParaRPr>
          </a:p>
          <a:p>
            <a:endParaRPr lang="pl-PL" sz="3733" dirty="0">
              <a:solidFill>
                <a:schemeClr val="bg1">
                  <a:lumMod val="75000"/>
                </a:schemeClr>
              </a:solidFill>
            </a:endParaRPr>
          </a:p>
          <a:p>
            <a:endParaRPr lang="pl-PL" sz="4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Association of Importers and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Manufacturers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of Electrical and Electronic Equipment – ZIPSEE </a:t>
            </a:r>
            <a:r>
              <a:rPr lang="pl-PL" sz="3600" dirty="0" smtClean="0">
                <a:solidFill>
                  <a:schemeClr val="bg1">
                    <a:lumMod val="75000"/>
                  </a:schemeClr>
                </a:solidFill>
              </a:rPr>
              <a:t>„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Digital Poland</a:t>
            </a:r>
            <a:r>
              <a:rPr lang="pl-PL" sz="3600" dirty="0" smtClean="0">
                <a:solidFill>
                  <a:schemeClr val="bg1">
                    <a:lumMod val="75000"/>
                  </a:schemeClr>
                </a:solidFill>
              </a:rPr>
              <a:t>”</a:t>
            </a:r>
            <a:r>
              <a:rPr lang="pl-PL" sz="3500" dirty="0">
                <a:solidFill>
                  <a:schemeClr val="bg1">
                    <a:lumMod val="75000"/>
                  </a:schemeClr>
                </a:solidFill>
              </a:rPr>
              <a:t>		</a:t>
            </a:r>
            <a:br>
              <a:rPr lang="pl-PL" sz="35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3500" dirty="0">
                <a:solidFill>
                  <a:schemeClr val="bg1">
                    <a:lumMod val="75000"/>
                  </a:schemeClr>
                </a:solidFill>
              </a:rPr>
              <a:t>							</a:t>
            </a:r>
            <a:br>
              <a:rPr lang="pl-PL" sz="35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3500" dirty="0">
                <a:solidFill>
                  <a:schemeClr val="bg1">
                    <a:lumMod val="75000"/>
                  </a:schemeClr>
                </a:solidFill>
              </a:rPr>
              <a:t>					</a:t>
            </a:r>
            <a:br>
              <a:rPr lang="pl-PL" sz="35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3500" dirty="0">
                <a:solidFill>
                  <a:schemeClr val="bg1">
                    <a:lumMod val="75000"/>
                  </a:schemeClr>
                </a:solidFill>
              </a:rPr>
              <a:t>			</a:t>
            </a:r>
            <a:br>
              <a:rPr lang="pl-PL" sz="35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3500" dirty="0">
                <a:solidFill>
                  <a:schemeClr val="bg1">
                    <a:lumMod val="75000"/>
                  </a:schemeClr>
                </a:solidFill>
              </a:rPr>
              <a:t>				</a:t>
            </a:r>
            <a:r>
              <a:rPr lang="pl-PL" sz="3733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pl-PL" sz="3733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3733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pl-PL" sz="3733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3733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pl-PL" sz="3733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3733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pl-PL" sz="3733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3733" dirty="0">
                <a:solidFill>
                  <a:schemeClr val="bg1">
                    <a:lumMod val="75000"/>
                  </a:schemeClr>
                </a:solidFill>
              </a:rPr>
              <a:t>		</a:t>
            </a:r>
            <a:br>
              <a:rPr lang="pl-PL" sz="3733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3733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pl-PL" sz="3733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3733" dirty="0">
                <a:solidFill>
                  <a:schemeClr val="bg1">
                    <a:lumMod val="75000"/>
                  </a:schemeClr>
                </a:solidFill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04" y="3549256"/>
            <a:ext cx="7278282" cy="26862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4224" y="1007734"/>
            <a:ext cx="11845216" cy="1143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Public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procurement</a:t>
            </a:r>
            <a:endParaRPr lang="pl-PL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712" y="2151082"/>
            <a:ext cx="11236000" cy="4741987"/>
          </a:xfrm>
        </p:spPr>
        <p:txBody>
          <a:bodyPr>
            <a:normAutofit/>
          </a:bodyPr>
          <a:lstStyle/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Together with the Public Procurement Office we run a campaign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„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Czy cena czyni cuda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”.</a:t>
            </a:r>
          </a:p>
          <a:p>
            <a:pPr marL="0" indent="0" algn="just">
              <a:buClr>
                <a:srgbClr val="006E99"/>
              </a:buClr>
              <a:buNone/>
            </a:pPr>
            <a:endParaRPr lang="pl-P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The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purpose of the campaign is to raise public awareness of the use of non-canon criteria in public tenders, and to provide them with concrete, hard recommendations and advice in this regard.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386" name="AutoShape 2" descr="Znalezione obrazy dla zapytania elektro eko s.a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6388" name="AutoShape 4" descr="Znalezione obrazy dla zapytania elektro eko s.a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9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4224" y="1007734"/>
            <a:ext cx="11845216" cy="1143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Cyber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security</a:t>
            </a:r>
            <a:endParaRPr lang="pl-PL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712" y="2466952"/>
            <a:ext cx="11236000" cy="4426117"/>
          </a:xfrm>
        </p:spPr>
        <p:txBody>
          <a:bodyPr>
            <a:normAutofit/>
          </a:bodyPr>
          <a:lstStyle/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Support by ZIPSEE "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Cyfrowa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Polska" assumptions contained in the document of the Ministry of Digitization " "The Cybercrime Strategy of the Republic of Poland for the years 2017 - 2022";</a:t>
            </a: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Organization of workshops for government officials, including the Ministry of Digitization, on cyber security.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386" name="AutoShape 2" descr="Znalezione obrazy dla zapytania elektro eko s.a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6388" name="AutoShape 4" descr="Znalezione obrazy dla zapytania elektro eko s.a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Filip\Downloads\Fotolia_114860067_X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92" y="4093479"/>
            <a:ext cx="2705760" cy="27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9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4224" y="1007734"/>
            <a:ext cx="11845216" cy="1143000"/>
          </a:xfrm>
        </p:spPr>
        <p:txBody>
          <a:bodyPr>
            <a:normAutofit/>
          </a:bodyPr>
          <a:lstStyle/>
          <a:p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Electromagnetic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field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3968" y="2431883"/>
            <a:ext cx="11236000" cy="4426117"/>
          </a:xfrm>
        </p:spPr>
        <p:txBody>
          <a:bodyPr>
            <a:normAutofit/>
          </a:bodyPr>
          <a:lstStyle/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Participation and monitoring of the work on the electromagnetic field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law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Presenting in December 2016 the positions of ZIPSEE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„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Digital Poland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"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on the Draft Law amending certain acts in connection with electromagnetic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fields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pPr marL="0" indent="0" algn="just">
              <a:buClr>
                <a:srgbClr val="006E99"/>
              </a:buClr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Establishing cooperation with the Institute of Electromagnetic Research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of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James Clerk Maxwell in Krakow.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386" name="AutoShape 2" descr="Znalezione obrazy dla zapytania elektro eko s.a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6388" name="AutoShape 4" descr="Znalezione obrazy dla zapytania elektro eko s.a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67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1008" y="83671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Current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and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planned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activities</a:t>
            </a:r>
            <a:endParaRPr lang="pl-PL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712" y="2226441"/>
            <a:ext cx="11123680" cy="408870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latin typeface="Calibri Light" panose="020F0302020204030204" pitchFamily="34" charset="0"/>
              </a:rPr>
              <a:t>Comprehensive reform of copyright law, resulting in a photo reprographic fees from entrepreneurs.</a:t>
            </a:r>
          </a:p>
          <a:p>
            <a:pPr lvl="0"/>
            <a:r>
              <a:rPr lang="en-US" dirty="0">
                <a:latin typeface="Calibri Light" panose="020F0302020204030204" pitchFamily="34" charset="0"/>
              </a:rPr>
              <a:t>Inverted VAT on new products, including HDD, SD, and GoPro camcorders.</a:t>
            </a:r>
          </a:p>
          <a:p>
            <a:pPr lvl="0"/>
            <a:r>
              <a:rPr lang="en-US" dirty="0">
                <a:latin typeface="Calibri Light" panose="020F0302020204030204" pitchFamily="34" charset="0"/>
              </a:rPr>
              <a:t>Reduction of the nuisance of fiscal control.</a:t>
            </a:r>
          </a:p>
          <a:p>
            <a:pPr lvl="0"/>
            <a:r>
              <a:rPr lang="en-US" dirty="0">
                <a:latin typeface="Calibri Light" panose="020F0302020204030204" pitchFamily="34" charset="0"/>
              </a:rPr>
              <a:t>Monitoring of tax and customs policies.</a:t>
            </a:r>
          </a:p>
          <a:p>
            <a:pPr lvl="0"/>
            <a:r>
              <a:rPr lang="en-US" dirty="0">
                <a:latin typeface="Calibri Light" panose="020F0302020204030204" pitchFamily="34" charset="0"/>
              </a:rPr>
              <a:t>Labeling - a beneficial implementation of energy efficiency classes.</a:t>
            </a:r>
          </a:p>
          <a:p>
            <a:pPr lvl="0"/>
            <a:r>
              <a:rPr lang="en-US" dirty="0">
                <a:latin typeface="Calibri Light" panose="020F0302020204030204" pitchFamily="34" charset="0"/>
              </a:rPr>
              <a:t>Amendment of WEEE Act.</a:t>
            </a:r>
          </a:p>
          <a:p>
            <a:pPr lvl="0"/>
            <a:r>
              <a:rPr lang="en-US" dirty="0">
                <a:latin typeface="Calibri Light" panose="020F0302020204030204" pitchFamily="34" charset="0"/>
              </a:rPr>
              <a:t>Work on changing the public procurement system.</a:t>
            </a:r>
          </a:p>
          <a:p>
            <a:pPr lvl="0"/>
            <a:r>
              <a:rPr lang="en-US" dirty="0">
                <a:latin typeface="Calibri Light" panose="020F0302020204030204" pitchFamily="34" charset="0"/>
              </a:rPr>
              <a:t>Printer consumables problem.</a:t>
            </a:r>
          </a:p>
          <a:p>
            <a:pPr lvl="0"/>
            <a:r>
              <a:rPr lang="en-US" dirty="0">
                <a:latin typeface="Calibri Light" panose="020F0302020204030204" pitchFamily="34" charset="0"/>
              </a:rPr>
              <a:t>Cyber danger - joint training with the administration.</a:t>
            </a:r>
          </a:p>
          <a:p>
            <a:pPr lvl="0"/>
            <a:r>
              <a:rPr lang="en-US" dirty="0">
                <a:latin typeface="Calibri Light" panose="020F0302020204030204" pitchFamily="34" charset="0"/>
              </a:rPr>
              <a:t>Participation in the work on the Electromagnetic Field Act.</a:t>
            </a:r>
            <a:endParaRPr lang="pl-PL" dirty="0">
              <a:latin typeface="Calibri Light" panose="020F0302020204030204" pitchFamily="34" charset="0"/>
            </a:endParaRPr>
          </a:p>
        </p:txBody>
      </p:sp>
      <p:pic>
        <p:nvPicPr>
          <p:cNvPr id="6" name="Obraz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 korzyś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84" y="4635185"/>
            <a:ext cx="2367198" cy="21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592059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Additional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benefits</a:t>
            </a:r>
            <a:endParaRPr lang="pl-PL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3584" y="1985929"/>
            <a:ext cx="11003424" cy="3968448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Weekly media monitoring of the topics we deal with.</a:t>
            </a:r>
          </a:p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Weekly information on important events, meetings, letters, talks with the government administration and partners of ZIPSEE and the work done by our PR agency.</a:t>
            </a:r>
          </a:p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Once a month, the collective information about changes in the law - passed laws, regulations and directives, as well as court judgments.</a:t>
            </a:r>
          </a:p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Current consultations on draft legislation, regulations and directives. Collecting members' opinions and analyzing lawyers for the position of our industry.</a:t>
            </a:r>
          </a:p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Possibility of faster interpretation of legislation.</a:t>
            </a:r>
            <a:endParaRPr lang="pl-PL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6" name="Obraz 5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6912" y="843496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Terms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of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membership</a:t>
            </a:r>
            <a:endParaRPr lang="pl-PL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3840" y="2106184"/>
            <a:ext cx="6734336" cy="4751816"/>
          </a:xfrm>
        </p:spPr>
        <p:txBody>
          <a:bodyPr>
            <a:normAutofit/>
          </a:bodyPr>
          <a:lstStyle/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</a:rPr>
              <a:t>Accept status.</a:t>
            </a:r>
          </a:p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</a:rPr>
              <a:t>Submission of membership declaration.</a:t>
            </a:r>
          </a:p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</a:rPr>
              <a:t>Adoption of the company by the </a:t>
            </a:r>
            <a:r>
              <a:rPr lang="pl-PL" sz="2000" dirty="0" err="1" smtClean="0">
                <a:latin typeface="Calibri Light" panose="020F0302020204030204" pitchFamily="34" charset="0"/>
              </a:rPr>
              <a:t>Counsil</a:t>
            </a:r>
            <a:r>
              <a:rPr lang="pl-PL" sz="2000" dirty="0" smtClean="0">
                <a:latin typeface="Calibri Light" panose="020F0302020204030204" pitchFamily="34" charset="0"/>
              </a:rPr>
              <a:t> of </a:t>
            </a:r>
            <a:r>
              <a:rPr lang="en-US" sz="2000" dirty="0" smtClean="0">
                <a:latin typeface="Calibri Light" panose="020F0302020204030204" pitchFamily="34" charset="0"/>
              </a:rPr>
              <a:t>ZIPSEE „</a:t>
            </a:r>
            <a:r>
              <a:rPr lang="pl-PL" sz="2000" dirty="0" smtClean="0">
                <a:latin typeface="Calibri Light" panose="020F0302020204030204" pitchFamily="34" charset="0"/>
              </a:rPr>
              <a:t>Digital</a:t>
            </a:r>
            <a:r>
              <a:rPr lang="en-US" sz="2000" dirty="0" smtClean="0">
                <a:latin typeface="Calibri Light" panose="020F0302020204030204" pitchFamily="34" charset="0"/>
              </a:rPr>
              <a:t> Po</a:t>
            </a:r>
            <a:r>
              <a:rPr lang="pl-PL" sz="2000" dirty="0" smtClean="0">
                <a:latin typeface="Calibri Light" panose="020F0302020204030204" pitchFamily="34" charset="0"/>
              </a:rPr>
              <a:t>land</a:t>
            </a:r>
            <a:r>
              <a:rPr lang="en-US" sz="2000" dirty="0" smtClean="0">
                <a:latin typeface="Calibri Light" panose="020F0302020204030204" pitchFamily="34" charset="0"/>
              </a:rPr>
              <a:t>".</a:t>
            </a:r>
            <a:endParaRPr lang="en-US" sz="2000" dirty="0">
              <a:latin typeface="Calibri Light" panose="020F0302020204030204" pitchFamily="34" charset="0"/>
            </a:endParaRPr>
          </a:p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</a:rPr>
              <a:t>General contribution 2 323 PLN per month *,</a:t>
            </a:r>
          </a:p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</a:rPr>
              <a:t>Membership in the Task Forces requires a separate </a:t>
            </a:r>
            <a:r>
              <a:rPr lang="en-US" sz="2000" dirty="0" smtClean="0">
                <a:latin typeface="Calibri Light" panose="020F0302020204030204" pitchFamily="34" charset="0"/>
              </a:rPr>
              <a:t>declaration</a:t>
            </a:r>
            <a:r>
              <a:rPr lang="pl-PL" sz="2000" dirty="0" smtClean="0">
                <a:latin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</a:endParaRPr>
          </a:p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</a:rPr>
              <a:t>The activities of the Copyright Committee and the VAT Committee are deliberately budgeted for specific actions - the members of the committee are set up</a:t>
            </a:r>
            <a:r>
              <a:rPr lang="en-US" sz="2000" dirty="0" smtClean="0">
                <a:latin typeface="Calibri Light" panose="020F0302020204030204" pitchFamily="34" charset="0"/>
              </a:rPr>
              <a:t>.</a:t>
            </a:r>
            <a:endParaRPr lang="pl-PL" sz="2000" dirty="0" smtClean="0">
              <a:latin typeface="Calibri Light" panose="020F0302020204030204" pitchFamily="34" charset="0"/>
            </a:endParaRPr>
          </a:p>
          <a:p>
            <a:pPr marL="0" lvl="0" indent="0" algn="just">
              <a:buClr>
                <a:srgbClr val="006E99"/>
              </a:buClr>
              <a:buNone/>
            </a:pPr>
            <a:endParaRPr lang="pl-PL" sz="2000" dirty="0"/>
          </a:p>
          <a:p>
            <a:pPr lvl="0" algn="just">
              <a:buNone/>
            </a:pPr>
            <a:r>
              <a:rPr lang="pl-PL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l-PL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*</a:t>
            </a:r>
            <a:r>
              <a: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Premium amount for </a:t>
            </a:r>
            <a:r>
              <a:rPr lang="en-US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2017. </a:t>
            </a:r>
            <a:r>
              <a: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Its value is determined by the ZIPSEE Council "Digital </a:t>
            </a:r>
            <a:r>
              <a:rPr lang="en-US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Po</a:t>
            </a:r>
            <a:r>
              <a:rPr lang="pl-PL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land</a:t>
            </a:r>
            <a:r>
              <a:rPr lang="en-US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" </a:t>
            </a:r>
            <a:r>
              <a: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once a year.</a:t>
            </a:r>
            <a:endParaRPr lang="pl-PL" sz="13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Obraz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8432" y="2204587"/>
            <a:ext cx="4819860" cy="284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Znalezione obrazy dla zapytania kontak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16" y="1399166"/>
            <a:ext cx="3997568" cy="239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Please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contact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us</a:t>
            </a:r>
            <a:endParaRPr lang="pl-PL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94420"/>
              </p:ext>
            </p:extLst>
          </p:nvPr>
        </p:nvGraphicFramePr>
        <p:xfrm>
          <a:off x="0" y="3723043"/>
          <a:ext cx="12192000" cy="312724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r>
                        <a:rPr lang="pl-PL" dirty="0" err="1" smtClean="0">
                          <a:latin typeface="Calibri Light" panose="020F0302020204030204" pitchFamily="34" charset="0"/>
                        </a:rPr>
                        <a:t>Contact</a:t>
                      </a:r>
                      <a:r>
                        <a:rPr lang="pl-PL" dirty="0" smtClean="0">
                          <a:latin typeface="Calibri Light" panose="020F0302020204030204" pitchFamily="34" charset="0"/>
                        </a:rPr>
                        <a:t> to the Office:</a:t>
                      </a:r>
                      <a:endParaRPr lang="pl-PL" dirty="0">
                        <a:latin typeface="Calibri Light" panose="020F030202020403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2DAAE2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ZIPSEE ”Cyfrowa Polska”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800" b="0" i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Ul. Ogrodowa 58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800" b="0" i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00-876 Warszawa</a:t>
                      </a: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Tel. (22) 666 22 46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800" b="0" i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Fax. (22) 666 22 47</a:t>
                      </a:r>
                    </a:p>
                    <a:p>
                      <a:pPr lvl="0" algn="ctr">
                        <a:buNone/>
                      </a:pPr>
                      <a:r>
                        <a:rPr lang="pl-PL" sz="1800" b="0" i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Email: </a:t>
                      </a:r>
                      <a:r>
                        <a:rPr lang="pl-PL" sz="1800" b="0" i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  <a:hlinkClick r:id="rId3"/>
                        </a:rPr>
                        <a:t>biuro@zipsee.pl</a:t>
                      </a:r>
                      <a:r>
                        <a:rPr lang="pl-PL" sz="1800" b="0" i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</a:t>
                      </a:r>
                    </a:p>
                    <a:p>
                      <a:pPr algn="ctr"/>
                      <a:endParaRPr lang="pl-P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8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Michał</a:t>
                      </a:r>
                      <a:r>
                        <a:rPr kumimoji="0" lang="pl-PL" sz="18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Kanownik – </a:t>
                      </a:r>
                      <a:r>
                        <a:rPr kumimoji="0" lang="pl-PL" sz="18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CEO</a:t>
                      </a: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Kom. 728-357-701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E-mail: </a:t>
                      </a:r>
                      <a:r>
                        <a:rPr lang="pl-PL" sz="1800" b="0" i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  <a:hlinkClick r:id="rId4"/>
                        </a:rPr>
                        <a:t>michal.kanownik@zipsee.pl</a:t>
                      </a:r>
                      <a:endParaRPr lang="pl-PL" sz="1800" b="0" i="0" dirty="0">
                        <a:solidFill>
                          <a:schemeClr val="bg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  <a:p>
                      <a:pPr algn="ctr"/>
                      <a:endParaRPr lang="pl-PL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2DAAE2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Dominik Dobek – </a:t>
                      </a:r>
                      <a:r>
                        <a:rPr lang="pl-PL" b="1" i="0" dirty="0" err="1" smtClean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Director</a:t>
                      </a:r>
                      <a:r>
                        <a:rPr lang="pl-PL" b="1" i="0" dirty="0" smtClean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of Project </a:t>
                      </a:r>
                      <a:r>
                        <a:rPr lang="pl-PL" b="1" i="0" dirty="0" err="1" smtClean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Execution</a:t>
                      </a:r>
                      <a:endParaRPr lang="pl-PL" b="1" i="0" baseline="0" dirty="0">
                        <a:solidFill>
                          <a:schemeClr val="bg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  <a:p>
                      <a:pPr algn="ctr"/>
                      <a:r>
                        <a:rPr lang="pl-PL" b="0" i="0" baseline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Kom. 691-676-624</a:t>
                      </a:r>
                    </a:p>
                    <a:p>
                      <a:pPr algn="ctr"/>
                      <a:r>
                        <a:rPr lang="pl-PL" b="0" i="0" baseline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E-mail: </a:t>
                      </a:r>
                      <a:r>
                        <a:rPr lang="pl-PL" b="0" i="0" baseline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  <a:hlinkClick r:id="rId5"/>
                        </a:rPr>
                        <a:t>dominik.dobek@zipsee.pl</a:t>
                      </a:r>
                      <a:r>
                        <a:rPr lang="pl-PL" b="0" i="0" baseline="0" dirty="0">
                          <a:solidFill>
                            <a:schemeClr val="bg1"/>
                          </a:solidFill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 </a:t>
                      </a:r>
                      <a:endParaRPr lang="pl-PL" b="0" i="0" dirty="0">
                        <a:solidFill>
                          <a:schemeClr val="bg1"/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2DAAE2"/>
                        </a:gs>
                        <a:gs pos="46000">
                          <a:schemeClr val="accent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210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6784" y="723240"/>
            <a:ext cx="8229600" cy="1143000"/>
          </a:xfrm>
        </p:spPr>
        <p:txBody>
          <a:bodyPr/>
          <a:lstStyle/>
          <a:p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Who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we </a:t>
            </a:r>
            <a:r>
              <a:rPr lang="pl-PL" b="1" dirty="0" err="1" smtClean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are</a:t>
            </a:r>
            <a:endParaRPr lang="pl-PL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712" y="1866240"/>
            <a:ext cx="6446964" cy="4857101"/>
          </a:xfrm>
        </p:spPr>
        <p:txBody>
          <a:bodyPr>
            <a:normAutofit/>
          </a:bodyPr>
          <a:lstStyle/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We are a union of employers associating companies? From the RTV and IT industry:</a:t>
            </a: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Manufacturers,</a:t>
            </a: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Importers,</a:t>
            </a: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Distributors.</a:t>
            </a: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We were founded in 2005 on the initiative of founding companies in response to the need of having a strong industry organization.</a:t>
            </a: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We are a member of Digital Europe, Europe's largest digital business organization.</a:t>
            </a:r>
            <a:endParaRPr lang="pl-PL" sz="2000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4" name="Obraz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20" y="1866240"/>
            <a:ext cx="5051330" cy="311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18" y="5185895"/>
            <a:ext cx="5684276" cy="102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44" y="2911701"/>
            <a:ext cx="20240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 descr="http://www.crn.pl/images/2014/11/17/actionlogo.png/image_preview/Action%20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7777" y="2577380"/>
            <a:ext cx="1824036" cy="96217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76" y="3185927"/>
            <a:ext cx="12620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38" y="3024971"/>
            <a:ext cx="20177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Prostokąt 31"/>
          <p:cNvSpPr/>
          <p:nvPr/>
        </p:nvSpPr>
        <p:spPr>
          <a:xfrm>
            <a:off x="415522" y="4065974"/>
            <a:ext cx="10791357" cy="4449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15523" y="2058894"/>
            <a:ext cx="10613621" cy="4598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50" name="Picture 26" descr="http://www.sii.org.pl/static/img/003430/logo_AB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059" y="2556948"/>
            <a:ext cx="1584176" cy="838681"/>
          </a:xfrm>
          <a:prstGeom prst="rect">
            <a:avLst/>
          </a:prstGeom>
          <a:noFill/>
        </p:spPr>
      </p:pic>
      <p:sp>
        <p:nvSpPr>
          <p:cNvPr id="28" name="Symbol zastępczy zawartości 27"/>
          <p:cNvSpPr>
            <a:spLocks noGrp="1"/>
          </p:cNvSpPr>
          <p:nvPr>
            <p:ph sz="half" idx="1"/>
          </p:nvPr>
        </p:nvSpPr>
        <p:spPr>
          <a:xfrm>
            <a:off x="828691" y="2019342"/>
            <a:ext cx="8626385" cy="664552"/>
          </a:xfrm>
        </p:spPr>
        <p:txBody>
          <a:bodyPr>
            <a:normAutofit/>
          </a:bodyPr>
          <a:lstStyle/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pl-PL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Distribution</a:t>
            </a:r>
          </a:p>
        </p:txBody>
      </p:sp>
      <p:sp>
        <p:nvSpPr>
          <p:cNvPr id="29" name="Symbol zastępczy zawartości 28"/>
          <p:cNvSpPr>
            <a:spLocks noGrp="1"/>
          </p:cNvSpPr>
          <p:nvPr>
            <p:ph sz="half" idx="2"/>
          </p:nvPr>
        </p:nvSpPr>
        <p:spPr>
          <a:xfrm>
            <a:off x="831866" y="4052140"/>
            <a:ext cx="5770984" cy="4525963"/>
          </a:xfrm>
        </p:spPr>
        <p:txBody>
          <a:bodyPr>
            <a:normAutofit/>
          </a:bodyPr>
          <a:lstStyle/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pl-PL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Production</a:t>
            </a:r>
            <a:endParaRPr lang="pl-PL" sz="2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30" name="AutoShape 6" descr="Znalezione obrazy dla zapytania sony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32" name="AutoShape 8" descr="Znalezione obrazy dla zapytania sony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038" name="Picture 14" descr="https://scontent-waw1-1.xx.fbcdn.net/hphotos-xpa1/v/t1.0-9/1525502_10152485108417166_1141055774_n.jpg?oh=a22f53d780537b771c6c870cd93ab582&amp;oe=56B0D8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952" y="5653736"/>
            <a:ext cx="884856" cy="884856"/>
          </a:xfrm>
          <a:prstGeom prst="rect">
            <a:avLst/>
          </a:prstGeom>
          <a:noFill/>
        </p:spPr>
      </p:pic>
      <p:pic>
        <p:nvPicPr>
          <p:cNvPr id="1042" name="Picture 18" descr="http://www.techdata.pl/uploads/country/uk/td_logo_new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4890" y="3251731"/>
            <a:ext cx="2160240" cy="602859"/>
          </a:xfrm>
          <a:prstGeom prst="rect">
            <a:avLst/>
          </a:prstGeom>
          <a:noFill/>
        </p:spPr>
      </p:pic>
      <p:pic>
        <p:nvPicPr>
          <p:cNvPr id="1044" name="Picture 20" descr="https://upload.wikimedia.org/wikipedia/commons/thumb/5/54/LG_Logo.svg/1280px-LG_Logo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18176" y="4811944"/>
            <a:ext cx="1062919" cy="504056"/>
          </a:xfrm>
          <a:prstGeom prst="rect">
            <a:avLst/>
          </a:prstGeom>
          <a:noFill/>
        </p:spPr>
      </p:pic>
      <p:pic>
        <p:nvPicPr>
          <p:cNvPr id="1046" name="Picture 22" descr="http://www.microsoft.com/About/CorporateCitizenship/en-us/DownloadHandler.ashx?Id=07-03-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21376" y="4631560"/>
            <a:ext cx="2016224" cy="741655"/>
          </a:xfrm>
          <a:prstGeom prst="rect">
            <a:avLst/>
          </a:prstGeom>
          <a:noFill/>
        </p:spPr>
      </p:pic>
      <p:pic>
        <p:nvPicPr>
          <p:cNvPr id="1048" name="Picture 24" descr="http://static.goldenline.pl/firm_logo/094/firm_215902_4a2cd8_bi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2777" y="2619220"/>
            <a:ext cx="1834768" cy="700109"/>
          </a:xfrm>
          <a:prstGeom prst="rect">
            <a:avLst/>
          </a:prstGeom>
          <a:noFill/>
        </p:spPr>
      </p:pic>
      <p:pic>
        <p:nvPicPr>
          <p:cNvPr id="1052" name="Picture 28" descr="http://www.alangordon.com/wp-content/uploads/2013/08/panasonic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4992" y="5834120"/>
            <a:ext cx="2131315" cy="504056"/>
          </a:xfrm>
          <a:prstGeom prst="rect">
            <a:avLst/>
          </a:prstGeom>
          <a:noFill/>
        </p:spPr>
      </p:pic>
      <p:pic>
        <p:nvPicPr>
          <p:cNvPr id="1054" name="Picture 30" descr="http://2.bp.blogspot.com/-vasS5YTdDB0/UoN_LZjqlUI/AAAAAAAAcqo/gYjlvFx0CBg/s1600/Philips+shiel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0624" y="5653736"/>
            <a:ext cx="648072" cy="855188"/>
          </a:xfrm>
          <a:prstGeom prst="rect">
            <a:avLst/>
          </a:prstGeom>
          <a:noFill/>
        </p:spPr>
      </p:pic>
      <p:pic>
        <p:nvPicPr>
          <p:cNvPr id="1056" name="Picture 32" descr="https://upload.wikimedia.org/wikipedia/commons/thumb/3/31/Sharp_logo.svg/1280px-Sharp_logo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82144" y="5894248"/>
            <a:ext cx="1889930" cy="264294"/>
          </a:xfrm>
          <a:prstGeom prst="rect">
            <a:avLst/>
          </a:prstGeom>
          <a:noFill/>
        </p:spPr>
      </p:pic>
      <p:pic>
        <p:nvPicPr>
          <p:cNvPr id="1060" name="Picture 36" descr="https://upload.wikimedia.org/wikipedia/commons/thumb/0/0a/Canon_wordmark.svg/2000px-Canon_wordmark.sv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3035" y="4741575"/>
            <a:ext cx="1440160" cy="300993"/>
          </a:xfrm>
          <a:prstGeom prst="rect">
            <a:avLst/>
          </a:prstGeom>
          <a:noFill/>
        </p:spPr>
      </p:pic>
      <p:pic>
        <p:nvPicPr>
          <p:cNvPr id="1070" name="Picture 46" descr="https://upload.wikimedia.org/wikipedia/commons/thumb/a/ad/HP_logo_2012.svg/2000px-HP_logo_2012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73155" y="4591300"/>
            <a:ext cx="730073" cy="730073"/>
          </a:xfrm>
          <a:prstGeom prst="rect">
            <a:avLst/>
          </a:prstGeom>
          <a:noFill/>
        </p:spPr>
      </p:pic>
      <p:pic>
        <p:nvPicPr>
          <p:cNvPr id="1072" name="Picture 48" descr="http://cdn.couponcrew.net/medium/19832/file_name/500x101xkody_promocyjne_komputronik_logo.jpg.pagespeed.ic.jf8JOrvJrt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70277" y="2742309"/>
            <a:ext cx="2204313" cy="443618"/>
          </a:xfrm>
          <a:prstGeom prst="rect">
            <a:avLst/>
          </a:prstGeom>
          <a:noFill/>
        </p:spPr>
      </p:pic>
      <p:pic>
        <p:nvPicPr>
          <p:cNvPr id="1074" name="Picture 50" descr="http://www.best-partner.eu/images/partnerzy/33b163b7c3930f7b6074f67471c67166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68296" y="3340260"/>
            <a:ext cx="1527357" cy="41544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6232" y="874710"/>
            <a:ext cx="8229600" cy="1143000"/>
          </a:xfrm>
        </p:spPr>
        <p:txBody>
          <a:bodyPr/>
          <a:lstStyle/>
          <a:p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Who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we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currently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represent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</p:txBody>
      </p:sp>
      <p:pic>
        <p:nvPicPr>
          <p:cNvPr id="9220" name="Picture 4" descr="https://d3k2lse563dmd5.cloudfront.net/PublishingImages/logo_header_gibsoninnovations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95513" y="4571238"/>
            <a:ext cx="1417540" cy="781664"/>
          </a:xfrm>
          <a:prstGeom prst="rect">
            <a:avLst/>
          </a:prstGeom>
          <a:noFill/>
        </p:spPr>
      </p:pic>
      <p:pic>
        <p:nvPicPr>
          <p:cNvPr id="30" name="Obraz 29"/>
          <p:cNvPicPr>
            <a:picLocks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Obraz 30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99" y="5105473"/>
            <a:ext cx="1556645" cy="85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Filip\Desktop\Samsung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08" y="5901072"/>
            <a:ext cx="2358296" cy="3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7296" y="933771"/>
            <a:ext cx="8229600" cy="1143000"/>
          </a:xfrm>
        </p:spPr>
        <p:txBody>
          <a:bodyPr/>
          <a:lstStyle/>
          <a:p>
            <a:r>
              <a:rPr lang="pl-PL" b="1" dirty="0" err="1" smtClean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Our</a:t>
            </a:r>
            <a:r>
              <a:rPr lang="pl-PL" b="1" dirty="0" smtClean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pl-PL" b="1" dirty="0" err="1" smtClean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vision</a:t>
            </a:r>
            <a:endParaRPr lang="pl-PL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3968" y="2332037"/>
            <a:ext cx="11484448" cy="4525963"/>
          </a:xfrm>
        </p:spPr>
        <p:txBody>
          <a:bodyPr>
            <a:normAutofit/>
          </a:bodyPr>
          <a:lstStyle/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Strong inside and outside, a representative industry organization. </a:t>
            </a:r>
            <a:endParaRPr lang="pl-PL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Fast 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effective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pl-PL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efficiency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We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associate main subjects in the industry. </a:t>
            </a:r>
            <a:endParaRPr lang="pl-PL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The high visibility of the Union among politicians and the media.</a:t>
            </a: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endParaRPr lang="pl-PL" sz="2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endParaRPr lang="pl-PL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Obraz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Our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main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tasks</a:t>
            </a:r>
            <a:endParaRPr lang="pl-PL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4096" y="1988600"/>
            <a:ext cx="8653520" cy="4525963"/>
          </a:xfrm>
        </p:spPr>
        <p:txBody>
          <a:bodyPr>
            <a:noAutofit/>
          </a:bodyPr>
          <a:lstStyle/>
          <a:p>
            <a:pPr lvl="0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Copyright - Reprographic Fee</a:t>
            </a:r>
          </a:p>
          <a:p>
            <a:pPr lvl="0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Waste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electrical and electronic equipment (WEEE)</a:t>
            </a:r>
          </a:p>
          <a:p>
            <a:pPr lvl="0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VAT - tax rounds, tax controls, customs matters</a:t>
            </a:r>
          </a:p>
          <a:p>
            <a:pPr lvl="0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Digitization of the country - television, radio, administration</a:t>
            </a:r>
          </a:p>
          <a:p>
            <a:pPr lvl="0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The Single Digital Market</a:t>
            </a:r>
          </a:p>
          <a:p>
            <a:pPr lvl="0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Cyber danger</a:t>
            </a:r>
          </a:p>
          <a:p>
            <a:pPr lvl="0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PEM - electromagnetic radiation</a:t>
            </a:r>
          </a:p>
          <a:p>
            <a:pPr lvl="0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Public procurement - education of officials in the application of non-price criteria</a:t>
            </a:r>
          </a:p>
          <a:p>
            <a:pPr lvl="0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Monitoring of legislative changes,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eg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RoHS, REACH, energy efficiency,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ecodesign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, cyber security.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6" name="Obraz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Znalezione obrazy dla zapytania zadania do wykona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16" y="4109318"/>
            <a:ext cx="3269984" cy="274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2160" y="972834"/>
            <a:ext cx="9225680" cy="11430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Copyright -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Reprographic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Fee</a:t>
            </a:r>
            <a:endParaRPr lang="pl-PL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712" y="2115834"/>
            <a:ext cx="11317637" cy="3809639"/>
          </a:xfrm>
        </p:spPr>
        <p:txBody>
          <a:bodyPr>
            <a:normAutofit fontScale="92500"/>
          </a:bodyPr>
          <a:lstStyle/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We run a social campaign KupujeKopiuje.pl</a:t>
            </a: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We carry out substantive discussions with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MKiDN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for the overall reform of the fee system - moving away from charging for devices and media for another system.</a:t>
            </a: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We initiated the action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NiePłac</a:t>
            </a:r>
            <a:r>
              <a:rPr lang="pl-P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ZaPałace.pl</a:t>
            </a:r>
            <a:endParaRPr lang="pl-PL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>
              <a:buClr>
                <a:srgbClr val="006E99"/>
              </a:buClr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More than 50 thousand. Signatures under the petition</a:t>
            </a: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Over 1 200 000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virali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views</a:t>
            </a: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Approx. 1 300 articles and blog posts</a:t>
            </a:r>
          </a:p>
          <a:p>
            <a:pPr>
              <a:buClr>
                <a:srgbClr val="006E99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Range of posts on the FB about 5.6 million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people</a:t>
            </a:r>
            <a:endParaRPr lang="pl-PL" sz="2000" dirty="0"/>
          </a:p>
          <a:p>
            <a:pPr lvl="2">
              <a:buClr>
                <a:srgbClr val="006E99"/>
              </a:buClr>
              <a:buFont typeface="Wingdings" panose="05000000000000000000" pitchFamily="2" charset="2"/>
              <a:buChar char="ü"/>
            </a:pPr>
            <a:endParaRPr lang="pl-PL" sz="2000" dirty="0"/>
          </a:p>
          <a:p>
            <a:pPr lvl="2">
              <a:buClr>
                <a:srgbClr val="006E99"/>
              </a:buClr>
              <a:buFont typeface="Wingdings" panose="05000000000000000000" pitchFamily="2" charset="2"/>
              <a:buChar char="ü"/>
            </a:pPr>
            <a:endParaRPr lang="pl-PL" sz="2000" dirty="0"/>
          </a:p>
        </p:txBody>
      </p:sp>
      <p:pic>
        <p:nvPicPr>
          <p:cNvPr id="1026" name="Picture 2" descr="https://www.nieplacezapalace.pl/img/logo_npz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2883" y="4872072"/>
            <a:ext cx="1830217" cy="151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old.piit.org.pl/_gAllery/17/25/17255/logo_kupujekopiuje_ost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957" y="3609384"/>
            <a:ext cx="1761094" cy="146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Moje Miasto Bez Elektrośmie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792" y="4767727"/>
            <a:ext cx="2947731" cy="171951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4224" y="1007734"/>
            <a:ext cx="11845216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Waste electrical and electronic </a:t>
            </a:r>
            <a:r>
              <a:rPr lang="en-US" b="1" dirty="0" smtClean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equipment</a:t>
            </a:r>
            <a:endParaRPr lang="pl-PL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712" y="2151082"/>
            <a:ext cx="11236000" cy="4741987"/>
          </a:xfrm>
        </p:spPr>
        <p:txBody>
          <a:bodyPr>
            <a:normAutofit/>
          </a:bodyPr>
          <a:lstStyle/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We created the Polish WEEE system from scratch.</a:t>
            </a: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We are 30-percent. Shareholder of ElektroEko S.A. - Organization of the Recovery of Electrical and Electronic Equipment.</a:t>
            </a: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To ElektroEko we nominate a member of the Management Board and two members of the Supervisory Board who represent the industry.</a:t>
            </a: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ElektroEko is the largest organization of WEEE recovery in Poland, which runs the nationwide program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„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Moje miasto bez elektrośmieci”.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386" name="AutoShape 2" descr="Znalezione obrazy dla zapytania elektro eko s.a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6388" name="AutoShape 4" descr="Znalezione obrazy dla zapytania elektro eko s.a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6390" name="Picture 6" descr="http://www.elektroeko.pl/pic/logo_elelctroeko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7936" y="5161516"/>
            <a:ext cx="3236718" cy="931934"/>
          </a:xfrm>
          <a:prstGeom prst="rect">
            <a:avLst/>
          </a:prstGeom>
          <a:noFill/>
        </p:spPr>
      </p:pic>
      <p:pic>
        <p:nvPicPr>
          <p:cNvPr id="11" name="Obraz 10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nalezione obrazy dla zapytania ochrona uczciwych podatników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50" y="4496929"/>
            <a:ext cx="4121571" cy="2361071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8494" y="488559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err="1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Sealing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pl-PL" b="1" dirty="0" smtClean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VAT </a:t>
            </a:r>
            <a:endParaRPr lang="pl-PL" b="1" dirty="0">
              <a:solidFill>
                <a:srgbClr val="121B43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3840" y="1626229"/>
            <a:ext cx="11364192" cy="4525963"/>
          </a:xfrm>
        </p:spPr>
        <p:txBody>
          <a:bodyPr>
            <a:noAutofit/>
          </a:bodyPr>
          <a:lstStyle/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 February 2014, we created a "Report justifying the need for a reverse charge mechanism for the VAT settlement of selected electronic devices."</a:t>
            </a:r>
          </a:p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 the course of half a year we managed to convince the Ministry of Finance to report this thesis and start working on amending the law.</a:t>
            </a:r>
          </a:p>
          <a:p>
            <a:pPr lvl="0"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Finally, as of July 1, 2015, reverse VAT applies to smartphones, tablets, laptops, game consoles, and jointly and severally liable for camera and printer consumables.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6" name="Obraz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42" y="4872072"/>
            <a:ext cx="2700210" cy="179604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6393" y="717099"/>
            <a:ext cx="11845216" cy="1143000"/>
          </a:xfrm>
        </p:spPr>
        <p:txBody>
          <a:bodyPr>
            <a:normAutofit/>
          </a:bodyPr>
          <a:lstStyle/>
          <a:p>
            <a:r>
              <a:rPr lang="pl-PL" b="1" smtClean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Sealing </a:t>
            </a:r>
            <a:r>
              <a:rPr lang="pl-PL" b="1" dirty="0">
                <a:solidFill>
                  <a:srgbClr val="121B43"/>
                </a:solidFill>
                <a:latin typeface="Calibri Light" charset="0"/>
                <a:ea typeface="Calibri Light" charset="0"/>
                <a:cs typeface="Calibri Light" charset="0"/>
              </a:rPr>
              <a:t>VAT: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6393" y="1728920"/>
            <a:ext cx="11236000" cy="4741987"/>
          </a:xfrm>
        </p:spPr>
        <p:txBody>
          <a:bodyPr>
            <a:normAutofit/>
          </a:bodyPr>
          <a:lstStyle/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charset="0"/>
                <a:cs typeface="Calibri Light" charset="0"/>
              </a:rPr>
              <a:t>In May 2016,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charset="0"/>
                <a:cs typeface="Calibri Light" charset="0"/>
              </a:rPr>
              <a:t>together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charset="0"/>
                <a:cs typeface="Calibri Light" charset="0"/>
              </a:rPr>
              <a:t>with DLA Piper we prepared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charset="0"/>
                <a:cs typeface="Calibri Light" charset="0"/>
              </a:rPr>
              <a:t>a report on the scale of delinquency of tax fraud in hard disk and processor trade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charset="0"/>
                <a:cs typeface="Calibri Light" charset="0"/>
              </a:rPr>
              <a:t>. This justified the need to extend the reverse charge mechanism for VAT transactions on these products.</a:t>
            </a: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charset="0"/>
                <a:cs typeface="Calibri Light" charset="0"/>
              </a:rPr>
              <a:t>We have managed to persuade decision-makers to change in this regard.</a:t>
            </a:r>
          </a:p>
          <a:p>
            <a:pPr algn="just">
              <a:buClr>
                <a:srgbClr val="006E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charset="0"/>
                <a:cs typeface="Calibri Light" charset="0"/>
              </a:rPr>
              <a:t>In December 2016, the Sejm adopted an amendment to the Law on VAT on goods and services, which contains a provision introducing a reverse charge of VAT on processor trade. And the Ministry of Finance asked the European Commission to approve the extension of this mechanism in hard disk drive trade.</a:t>
            </a: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charset="0"/>
              <a:cs typeface="Calibri Light" charset="0"/>
            </a:endParaRPr>
          </a:p>
        </p:txBody>
      </p:sp>
      <p:sp>
        <p:nvSpPr>
          <p:cNvPr id="16386" name="AutoShape 2" descr="Znalezione obrazy dla zapytania elektro eko s.a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6388" name="AutoShape 4" descr="Znalezione obrazy dla zapytania elektro eko s.a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" y="0"/>
            <a:ext cx="2428192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1504" y="-348"/>
            <a:ext cx="3510496" cy="11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0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1023</Words>
  <Application>Microsoft Office PowerPoint</Application>
  <PresentationFormat>Niestandardowy</PresentationFormat>
  <Paragraphs>115</Paragraphs>
  <Slides>16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Prezentacja programu PowerPoint</vt:lpstr>
      <vt:lpstr>Who we are</vt:lpstr>
      <vt:lpstr>Who we currently represent </vt:lpstr>
      <vt:lpstr>Our vision</vt:lpstr>
      <vt:lpstr>Our main tasks</vt:lpstr>
      <vt:lpstr>Copyright - Reprographic Fee</vt:lpstr>
      <vt:lpstr>Waste electrical and electronic equipment</vt:lpstr>
      <vt:lpstr>Sealing VAT </vt:lpstr>
      <vt:lpstr>Sealing VAT: </vt:lpstr>
      <vt:lpstr>Public procurement</vt:lpstr>
      <vt:lpstr>Cyber security</vt:lpstr>
      <vt:lpstr>Electromagnetic field law</vt:lpstr>
      <vt:lpstr>Current and planned activities</vt:lpstr>
      <vt:lpstr>Additional benefits</vt:lpstr>
      <vt:lpstr>Terms of membership</vt:lpstr>
      <vt:lpstr>Please 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ZIPSEE „Cyfrowa Polska”</dc:title>
  <dc:creator>Dominik</dc:creator>
  <cp:lastModifiedBy>Filip</cp:lastModifiedBy>
  <cp:revision>106</cp:revision>
  <dcterms:created xsi:type="dcterms:W3CDTF">2015-11-02T12:47:16Z</dcterms:created>
  <dcterms:modified xsi:type="dcterms:W3CDTF">2017-11-14T14:31:22Z</dcterms:modified>
</cp:coreProperties>
</file>