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notesSlides/notesSlide2.xml" ContentType="application/vnd.openxmlformats-officedocument.presentationml.notesSl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charts/chart4.xml" ContentType="application/vnd.openxmlformats-officedocument.drawingml.chart+xml"/>
  <Override PartName="/ppt/notesSlides/notesSlide4.xml" ContentType="application/vnd.openxmlformats-officedocument.presentationml.notesSlide+xml"/>
  <Override PartName="/ppt/charts/chart5.xml" ContentType="application/vnd.openxmlformats-officedocument.drawingml.chart+xml"/>
  <Override PartName="/ppt/notesSlides/notesSlide5.xml" ContentType="application/vnd.openxmlformats-officedocument.presentationml.notesSlide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notesSlides/notesSlide6.xml" ContentType="application/vnd.openxmlformats-officedocument.presentationml.notesSlide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7.xml" ContentType="application/vnd.openxmlformats-officedocument.presentationml.notesSlide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1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6" r:id="rId2"/>
    <p:sldId id="299" r:id="rId3"/>
    <p:sldId id="1582" r:id="rId4"/>
    <p:sldId id="266" r:id="rId5"/>
    <p:sldId id="1583" r:id="rId6"/>
    <p:sldId id="1569" r:id="rId7"/>
    <p:sldId id="1567" r:id="rId8"/>
    <p:sldId id="1572" r:id="rId9"/>
    <p:sldId id="1588" r:id="rId10"/>
    <p:sldId id="1564" r:id="rId11"/>
    <p:sldId id="1594" r:id="rId12"/>
    <p:sldId id="1576" r:id="rId13"/>
    <p:sldId id="1579" r:id="rId14"/>
    <p:sldId id="1566" r:id="rId15"/>
    <p:sldId id="259" r:id="rId16"/>
    <p:sldId id="1580" r:id="rId17"/>
    <p:sldId id="1571" r:id="rId18"/>
    <p:sldId id="1595" r:id="rId19"/>
    <p:sldId id="1585" r:id="rId20"/>
    <p:sldId id="1563" r:id="rId21"/>
    <p:sldId id="1596" r:id="rId22"/>
    <p:sldId id="1044" r:id="rId23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96" d="100"/>
          <a:sy n="96" d="100"/>
        </p:scale>
        <p:origin x="679" y="8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NULL" TargetMode="Externa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oleObject" Target="NULL" TargetMode="Externa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oleObject" Target="NULL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NULL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NULL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NULL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NULL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NULL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NULL" TargetMode="Externa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c:style val="2"/>
  <c:chart>
    <c:autoTitleDeleted val="1"/>
    <c:plotArea>
      <c:layout>
        <c:manualLayout>
          <c:xMode val="edge"/>
          <c:yMode val="edge"/>
          <c:x val="0"/>
          <c:y val="0"/>
          <c:w val="0.66801296493009754"/>
          <c:h val="0.95602242600812659"/>
        </c:manualLayout>
      </c:layout>
      <c:barChart>
        <c:barDir val="bar"/>
        <c:grouping val="clustered"/>
        <c:varyColors val="0"/>
        <c:ser>
          <c:idx val="0"/>
          <c:order val="0"/>
          <c:tx>
            <c:v>Polacy 18+</c:v>
          </c:tx>
          <c:spPr>
            <a:solidFill>
              <a:srgbClr val="0070C0"/>
            </a:solidFill>
            <a:ln w="9528" cap="flat">
              <a:solidFill>
                <a:srgbClr val="FFFFFF">
                  <a:alpha val="50000"/>
                </a:srgbClr>
              </a:solidFill>
              <a:prstDash val="solid"/>
              <a:round/>
            </a:ln>
          </c:spPr>
          <c:invertIfNegative val="0"/>
          <c:dPt>
            <c:idx val="0"/>
            <c:invertIfNegative val="0"/>
            <c:bubble3D val="0"/>
            <c:spPr>
              <a:gradFill>
                <a:gsLst>
                  <a:gs pos="0">
                    <a:srgbClr val="A00000"/>
                  </a:gs>
                  <a:gs pos="100000">
                    <a:srgbClr val="E60000"/>
                  </a:gs>
                </a:gsLst>
                <a:lin ang="0"/>
              </a:gradFill>
              <a:ln w="9528" cap="flat">
                <a:solidFill>
                  <a:srgbClr val="FFFFFF">
                    <a:alpha val="50000"/>
                  </a:srgbClr>
                </a:solidFill>
                <a:prstDash val="solid"/>
                <a:round/>
              </a:ln>
            </c:spPr>
            <c:extLst>
              <c:ext xmlns:c16="http://schemas.microsoft.com/office/drawing/2014/chart" uri="{C3380CC4-5D6E-409C-BE32-E72D297353CC}">
                <c16:uniqueId val="{00000000-BE1E-4ADE-AF5B-61987F68916F}"/>
              </c:ext>
            </c:extLst>
          </c:dPt>
          <c:dPt>
            <c:idx val="1"/>
            <c:invertIfNegative val="0"/>
            <c:bubble3D val="0"/>
            <c:spPr>
              <a:gradFill>
                <a:gsLst>
                  <a:gs pos="0">
                    <a:srgbClr val="A00000"/>
                  </a:gs>
                  <a:gs pos="100000">
                    <a:srgbClr val="E60000"/>
                  </a:gs>
                </a:gsLst>
                <a:lin ang="0"/>
              </a:gradFill>
              <a:ln w="9528" cap="flat">
                <a:solidFill>
                  <a:srgbClr val="FFFFFF">
                    <a:alpha val="50000"/>
                  </a:srgbClr>
                </a:solidFill>
                <a:prstDash val="solid"/>
                <a:round/>
              </a:ln>
            </c:spPr>
            <c:extLst>
              <c:ext xmlns:c16="http://schemas.microsoft.com/office/drawing/2014/chart" uri="{C3380CC4-5D6E-409C-BE32-E72D297353CC}">
                <c16:uniqueId val="{00000001-BE1E-4ADE-AF5B-61987F68916F}"/>
              </c:ext>
            </c:extLst>
          </c:dPt>
          <c:dPt>
            <c:idx val="2"/>
            <c:invertIfNegative val="0"/>
            <c:bubble3D val="0"/>
            <c:spPr>
              <a:solidFill>
                <a:srgbClr val="A6A6A6"/>
              </a:solidFill>
              <a:ln w="9528" cap="flat">
                <a:solidFill>
                  <a:srgbClr val="FFFFFF">
                    <a:alpha val="50000"/>
                  </a:srgbClr>
                </a:solidFill>
                <a:prstDash val="solid"/>
                <a:round/>
              </a:ln>
            </c:spPr>
            <c:extLst>
              <c:ext xmlns:c16="http://schemas.microsoft.com/office/drawing/2014/chart" uri="{C3380CC4-5D6E-409C-BE32-E72D297353CC}">
                <c16:uniqueId val="{00000002-BE1E-4ADE-AF5B-61987F68916F}"/>
              </c:ext>
            </c:extLst>
          </c:dPt>
          <c:dPt>
            <c:idx val="3"/>
            <c:invertIfNegative val="0"/>
            <c:bubble3D val="0"/>
            <c:spPr>
              <a:gradFill>
                <a:gsLst>
                  <a:gs pos="0">
                    <a:srgbClr val="003F77"/>
                  </a:gs>
                  <a:gs pos="100000">
                    <a:srgbClr val="005FAD"/>
                  </a:gs>
                </a:gsLst>
                <a:lin ang="0"/>
              </a:gradFill>
              <a:ln w="9528" cap="flat">
                <a:solidFill>
                  <a:srgbClr val="FFFFFF">
                    <a:alpha val="50000"/>
                  </a:srgbClr>
                </a:solidFill>
                <a:prstDash val="solid"/>
                <a:round/>
              </a:ln>
            </c:spPr>
            <c:extLst>
              <c:ext xmlns:c16="http://schemas.microsoft.com/office/drawing/2014/chart" uri="{C3380CC4-5D6E-409C-BE32-E72D297353CC}">
                <c16:uniqueId val="{00000003-BE1E-4ADE-AF5B-61987F68916F}"/>
              </c:ext>
            </c:extLst>
          </c:dPt>
          <c:dPt>
            <c:idx val="4"/>
            <c:invertIfNegative val="0"/>
            <c:bubble3D val="0"/>
            <c:spPr>
              <a:gradFill>
                <a:gsLst>
                  <a:gs pos="0">
                    <a:srgbClr val="003F77"/>
                  </a:gs>
                  <a:gs pos="100000">
                    <a:srgbClr val="005FAD"/>
                  </a:gs>
                </a:gsLst>
                <a:lin ang="0"/>
              </a:gradFill>
              <a:ln w="9528" cap="flat">
                <a:solidFill>
                  <a:srgbClr val="FFFFFF">
                    <a:alpha val="50000"/>
                  </a:srgbClr>
                </a:solidFill>
                <a:prstDash val="solid"/>
                <a:round/>
              </a:ln>
            </c:spPr>
            <c:extLst>
              <c:ext xmlns:c16="http://schemas.microsoft.com/office/drawing/2014/chart" uri="{C3380CC4-5D6E-409C-BE32-E72D297353CC}">
                <c16:uniqueId val="{00000004-BE1E-4ADE-AF5B-61987F68916F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54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separator>; </c:separator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BE1E-4ADE-AF5B-61987F68916F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21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separator>; </c:separator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BE1E-4ADE-AF5B-61987F68916F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16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separator>; </c:separator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BE1E-4ADE-AF5B-61987F68916F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7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separator>; </c:separator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BE1E-4ADE-AF5B-61987F68916F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2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separator>; </c:separator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4-BE1E-4ADE-AF5B-61987F68916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lIns="0" tIns="0" rIns="0" bIns="0"/>
              <a:lstStyle/>
              <a:p>
                <a:pPr marL="0" marR="0" indent="0" algn="ctr" defTabSz="91440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tabLst/>
                  <a:defRPr sz="1600" b="1" i="0" u="none" strike="noStrike" kern="1200" baseline="0">
                    <a:solidFill>
                      <a:srgbClr val="404040"/>
                    </a:solidFill>
                    <a:latin typeface="Calibri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eparator>; </c:separator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0"/>
              </c:ext>
            </c:extLst>
          </c:dLbls>
          <c:cat>
            <c:strLit>
              <c:ptCount val="5"/>
              <c:pt idx="0">
                <c:v>Zdecydowanie negatywnie</c:v>
              </c:pt>
              <c:pt idx="1">
                <c:v>Raczej negatywnie</c:v>
              </c:pt>
              <c:pt idx="2">
                <c:v>Nie wiem/ nie mam zdania</c:v>
              </c:pt>
              <c:pt idx="3">
                <c:v>Raczej  pozytywnie</c:v>
              </c:pt>
              <c:pt idx="4">
                <c:v>Zdecydowanie pozytywnie</c:v>
              </c:pt>
            </c:strLit>
          </c:cat>
          <c:val>
            <c:numLit>
              <c:formatCode>General</c:formatCode>
              <c:ptCount val="5"/>
              <c:pt idx="0">
                <c:v>0.54</c:v>
              </c:pt>
              <c:pt idx="1">
                <c:v>0.21</c:v>
              </c:pt>
              <c:pt idx="2">
                <c:v>0.16</c:v>
              </c:pt>
              <c:pt idx="3">
                <c:v>7.0000000000000007E-2</c:v>
              </c:pt>
              <c:pt idx="4">
                <c:v>0.02</c:v>
              </c:pt>
            </c:numLit>
          </c:val>
          <c:extLst>
            <c:ext xmlns:c16="http://schemas.microsoft.com/office/drawing/2014/chart" uri="{C3380CC4-5D6E-409C-BE32-E72D297353CC}">
              <c16:uniqueId val="{0000000A-9A70-48DC-8035-0B44B213FD1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5"/>
        <c:axId val="129911872"/>
        <c:axId val="129911216"/>
      </c:barChart>
      <c:valAx>
        <c:axId val="129911216"/>
        <c:scaling>
          <c:orientation val="minMax"/>
        </c:scaling>
        <c:delete val="0"/>
        <c:axPos val="b"/>
        <c:numFmt formatCode="0%" sourceLinked="0"/>
        <c:majorTickMark val="none"/>
        <c:minorTickMark val="none"/>
        <c:tickLblPos val="none"/>
        <c:spPr>
          <a:noFill/>
          <a:ln>
            <a:noFill/>
          </a:ln>
        </c:spPr>
        <c:txPr>
          <a:bodyPr lIns="0" tIns="0" rIns="0" bIns="0"/>
          <a:lstStyle/>
          <a:p>
            <a:pPr marL="0" marR="0" indent="0"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sz="1197" b="0" i="0" u="none" strike="noStrike" kern="1200" baseline="0">
                <a:solidFill>
                  <a:srgbClr val="404040"/>
                </a:solidFill>
                <a:latin typeface="Calibri"/>
              </a:defRPr>
            </a:pPr>
            <a:endParaRPr lang="pl-PL"/>
          </a:p>
        </c:txPr>
        <c:crossAx val="129911872"/>
        <c:crosses val="autoZero"/>
        <c:crossBetween val="between"/>
      </c:valAx>
      <c:catAx>
        <c:axId val="129911872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spPr>
          <a:noFill/>
          <a:ln>
            <a:noFill/>
          </a:ln>
        </c:spPr>
        <c:txPr>
          <a:bodyPr lIns="0" tIns="0" rIns="0" bIns="0"/>
          <a:lstStyle/>
          <a:p>
            <a:pPr marL="0" marR="0" indent="0"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sz="1600" b="1" i="0" u="none" strike="noStrike" kern="1200" cap="all" baseline="0">
                <a:solidFill>
                  <a:srgbClr val="404040"/>
                </a:solidFill>
                <a:latin typeface="Calibri"/>
              </a:defRPr>
            </a:pPr>
            <a:endParaRPr lang="pl-PL"/>
          </a:p>
        </c:txPr>
        <c:crossAx val="129911216"/>
        <c:crosses val="autoZero"/>
        <c:auto val="1"/>
        <c:lblAlgn val="ctr"/>
        <c:lblOffset val="100"/>
        <c:noMultiLvlLbl val="0"/>
      </c:catAx>
      <c:spPr>
        <a:noFill/>
        <a:ln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 lIns="0" tIns="0" rIns="0" bIns="0"/>
    <a:lstStyle/>
    <a:p>
      <a:pPr marL="0" marR="0" indent="0" defTabSz="914400" fontAlgn="auto" hangingPunct="1">
        <a:lnSpc>
          <a:spcPct val="100000"/>
        </a:lnSpc>
        <a:spcBef>
          <a:spcPts val="0"/>
        </a:spcBef>
        <a:spcAft>
          <a:spcPts val="0"/>
        </a:spcAft>
        <a:tabLst/>
        <a:defRPr lang="pl-PL" sz="1197" b="0" i="0" u="none" strike="noStrike" kern="1200" baseline="0">
          <a:solidFill>
            <a:srgbClr val="000000"/>
          </a:solidFill>
          <a:latin typeface="Calibri"/>
        </a:defRPr>
      </a:pPr>
      <a:endParaRPr lang="pl-PL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c:style val="2"/>
  <c:chart>
    <c:autoTitleDeleted val="1"/>
    <c:plotArea>
      <c:layout>
        <c:manualLayout>
          <c:xMode val="edge"/>
          <c:yMode val="edge"/>
          <c:x val="0"/>
          <c:y val="0"/>
          <c:w val="0.55403521840562875"/>
          <c:h val="0.95602324970286967"/>
        </c:manualLayout>
      </c:layout>
      <c:barChart>
        <c:barDir val="bar"/>
        <c:grouping val="clustered"/>
        <c:varyColors val="0"/>
        <c:ser>
          <c:idx val="0"/>
          <c:order val="0"/>
          <c:tx>
            <c:v>Polacy 18+</c:v>
          </c:tx>
          <c:spPr>
            <a:solidFill>
              <a:srgbClr val="0070C0"/>
            </a:solidFill>
            <a:ln w="9528" cap="flat">
              <a:solidFill>
                <a:srgbClr val="FFFFFF">
                  <a:alpha val="50000"/>
                </a:srgbClr>
              </a:solidFill>
              <a:prstDash val="solid"/>
              <a:round/>
            </a:ln>
          </c:spPr>
          <c:invertIfNegative val="0"/>
          <c:dPt>
            <c:idx val="0"/>
            <c:invertIfNegative val="0"/>
            <c:bubble3D val="0"/>
            <c:spPr>
              <a:gradFill>
                <a:gsLst>
                  <a:gs pos="0">
                    <a:srgbClr val="A00000"/>
                  </a:gs>
                  <a:gs pos="100000">
                    <a:srgbClr val="E60000"/>
                  </a:gs>
                </a:gsLst>
                <a:lin ang="0"/>
              </a:gradFill>
              <a:ln w="9528" cap="flat">
                <a:solidFill>
                  <a:srgbClr val="FFFFFF">
                    <a:alpha val="50000"/>
                  </a:srgbClr>
                </a:solidFill>
                <a:prstDash val="solid"/>
                <a:round/>
              </a:ln>
            </c:spPr>
            <c:extLst>
              <c:ext xmlns:c16="http://schemas.microsoft.com/office/drawing/2014/chart" uri="{C3380CC4-5D6E-409C-BE32-E72D297353CC}">
                <c16:uniqueId val="{00000000-F2DE-4BB3-8DE7-FEE3032A40D0}"/>
              </c:ext>
            </c:extLst>
          </c:dPt>
          <c:dPt>
            <c:idx val="1"/>
            <c:invertIfNegative val="0"/>
            <c:bubble3D val="0"/>
            <c:spPr>
              <a:gradFill>
                <a:gsLst>
                  <a:gs pos="0">
                    <a:srgbClr val="A00000"/>
                  </a:gs>
                  <a:gs pos="100000">
                    <a:srgbClr val="E60000"/>
                  </a:gs>
                </a:gsLst>
                <a:lin ang="0"/>
              </a:gradFill>
              <a:ln w="9528" cap="flat">
                <a:solidFill>
                  <a:srgbClr val="FFFFFF">
                    <a:alpha val="50000"/>
                  </a:srgbClr>
                </a:solidFill>
                <a:prstDash val="solid"/>
                <a:round/>
              </a:ln>
            </c:spPr>
            <c:extLst>
              <c:ext xmlns:c16="http://schemas.microsoft.com/office/drawing/2014/chart" uri="{C3380CC4-5D6E-409C-BE32-E72D297353CC}">
                <c16:uniqueId val="{00000001-F2DE-4BB3-8DE7-FEE3032A40D0}"/>
              </c:ext>
            </c:extLst>
          </c:dPt>
          <c:dPt>
            <c:idx val="2"/>
            <c:invertIfNegative val="0"/>
            <c:bubble3D val="0"/>
            <c:spPr>
              <a:gradFill>
                <a:gsLst>
                  <a:gs pos="0">
                    <a:srgbClr val="003F77"/>
                  </a:gs>
                  <a:gs pos="100000">
                    <a:srgbClr val="005FAD"/>
                  </a:gs>
                </a:gsLst>
                <a:lin ang="0"/>
              </a:gradFill>
              <a:ln w="9528" cap="flat">
                <a:solidFill>
                  <a:srgbClr val="FFFFFF">
                    <a:alpha val="50000"/>
                  </a:srgbClr>
                </a:solidFill>
                <a:prstDash val="solid"/>
                <a:round/>
              </a:ln>
            </c:spPr>
            <c:extLst>
              <c:ext xmlns:c16="http://schemas.microsoft.com/office/drawing/2014/chart" uri="{C3380CC4-5D6E-409C-BE32-E72D297353CC}">
                <c16:uniqueId val="{00000002-F2DE-4BB3-8DE7-FEE3032A40D0}"/>
              </c:ext>
            </c:extLst>
          </c:dPt>
          <c:dPt>
            <c:idx val="3"/>
            <c:invertIfNegative val="0"/>
            <c:bubble3D val="0"/>
            <c:spPr>
              <a:gradFill>
                <a:gsLst>
                  <a:gs pos="0">
                    <a:srgbClr val="003F77"/>
                  </a:gs>
                  <a:gs pos="100000">
                    <a:srgbClr val="005FAD"/>
                  </a:gs>
                </a:gsLst>
                <a:lin ang="0"/>
              </a:gradFill>
              <a:ln w="9528" cap="flat">
                <a:solidFill>
                  <a:srgbClr val="FFFFFF">
                    <a:alpha val="50000"/>
                  </a:srgbClr>
                </a:solidFill>
                <a:prstDash val="solid"/>
                <a:round/>
              </a:ln>
            </c:spPr>
            <c:extLst>
              <c:ext xmlns:c16="http://schemas.microsoft.com/office/drawing/2014/chart" uri="{C3380CC4-5D6E-409C-BE32-E72D297353CC}">
                <c16:uniqueId val="{00000003-F2DE-4BB3-8DE7-FEE3032A40D0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/>
                      <a:t>61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separator>; </c:separator>
              <c:extLst>
                <c:ext xmlns:c15="http://schemas.microsoft.com/office/drawing/2012/chart" uri="{CE6537A1-D6FC-4f65-9D91-7224C49458BB}">
                  <c15:layout>
                    <c:manualLayout>
                      <c:w val="6.184549189213228E-2"/>
                      <c:h val="0.14338007864011898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0-F2DE-4BB3-8DE7-FEE3032A40D0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dirty="0"/>
                      <a:t>30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separator>; </c:separator>
              <c:extLst>
                <c:ext xmlns:c15="http://schemas.microsoft.com/office/drawing/2012/chart" uri="{CE6537A1-D6FC-4f65-9D91-7224C49458BB}">
                  <c15:layout>
                    <c:manualLayout>
                      <c:w val="5.1096707006806116E-2"/>
                      <c:h val="0.17399716972717039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1-F2DE-4BB3-8DE7-FEE3032A40D0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7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separator>; </c:separator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F2DE-4BB3-8DE7-FEE3032A40D0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2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separator>; </c:separator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F2DE-4BB3-8DE7-FEE3032A40D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lIns="0" tIns="0" rIns="0" bIns="0"/>
              <a:lstStyle/>
              <a:p>
                <a:pPr marL="0" marR="0" indent="0" algn="ctr" defTabSz="91440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tabLst/>
                  <a:defRPr sz="2000" b="1" i="0" u="none" strike="noStrike" kern="1200" baseline="0">
                    <a:solidFill>
                      <a:srgbClr val="404040"/>
                    </a:solidFill>
                    <a:latin typeface="Calibri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eparator>; </c:separator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</c:ext>
            </c:extLst>
          </c:dLbls>
          <c:cat>
            <c:strLit>
              <c:ptCount val="4"/>
              <c:pt idx="0">
                <c:v>Zdecydowanie nie</c:v>
              </c:pt>
              <c:pt idx="1">
                <c:v>Raczej nie</c:v>
              </c:pt>
              <c:pt idx="2">
                <c:v>Raczej tak</c:v>
              </c:pt>
              <c:pt idx="3">
                <c:v>Zdecydowanie tak</c:v>
              </c:pt>
            </c:strLit>
          </c:cat>
          <c:val>
            <c:numLit>
              <c:formatCode>General</c:formatCode>
              <c:ptCount val="4"/>
              <c:pt idx="0">
                <c:v>0.61</c:v>
              </c:pt>
              <c:pt idx="1">
                <c:v>0.3</c:v>
              </c:pt>
              <c:pt idx="2">
                <c:v>7.0000000000000007E-2</c:v>
              </c:pt>
              <c:pt idx="3">
                <c:v>0.02</c:v>
              </c:pt>
            </c:numLit>
          </c:val>
          <c:extLst>
            <c:ext xmlns:c16="http://schemas.microsoft.com/office/drawing/2014/chart" uri="{C3380CC4-5D6E-409C-BE32-E72D297353CC}">
              <c16:uniqueId val="{00000008-C167-46A0-BD23-119918F96FC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5"/>
        <c:axId val="210547680"/>
        <c:axId val="210547352"/>
      </c:barChart>
      <c:valAx>
        <c:axId val="210547352"/>
        <c:scaling>
          <c:orientation val="minMax"/>
        </c:scaling>
        <c:delete val="0"/>
        <c:axPos val="b"/>
        <c:numFmt formatCode="0%" sourceLinked="0"/>
        <c:majorTickMark val="none"/>
        <c:minorTickMark val="none"/>
        <c:tickLblPos val="none"/>
        <c:spPr>
          <a:noFill/>
          <a:ln>
            <a:noFill/>
          </a:ln>
        </c:spPr>
        <c:txPr>
          <a:bodyPr lIns="0" tIns="0" rIns="0" bIns="0"/>
          <a:lstStyle/>
          <a:p>
            <a:pPr marL="0" marR="0" indent="0"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sz="1197" b="0" i="0" u="none" strike="noStrike" kern="1200" baseline="0">
                <a:solidFill>
                  <a:srgbClr val="404040"/>
                </a:solidFill>
                <a:latin typeface="Calibri"/>
              </a:defRPr>
            </a:pPr>
            <a:endParaRPr lang="pl-PL"/>
          </a:p>
        </c:txPr>
        <c:crossAx val="210547680"/>
        <c:crosses val="autoZero"/>
        <c:crossBetween val="between"/>
      </c:valAx>
      <c:catAx>
        <c:axId val="210547680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spPr>
          <a:noFill/>
          <a:ln>
            <a:noFill/>
          </a:ln>
        </c:spPr>
        <c:txPr>
          <a:bodyPr lIns="0" tIns="0" rIns="0" bIns="0"/>
          <a:lstStyle/>
          <a:p>
            <a:pPr marL="0" marR="0" indent="0"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sz="2000" b="1" i="0" u="none" strike="noStrike" kern="1200" cap="all" baseline="0">
                <a:solidFill>
                  <a:srgbClr val="404040"/>
                </a:solidFill>
                <a:latin typeface="Calibri"/>
              </a:defRPr>
            </a:pPr>
            <a:endParaRPr lang="pl-PL"/>
          </a:p>
        </c:txPr>
        <c:crossAx val="210547352"/>
        <c:crosses val="autoZero"/>
        <c:auto val="1"/>
        <c:lblAlgn val="ctr"/>
        <c:lblOffset val="100"/>
        <c:noMultiLvlLbl val="0"/>
      </c:catAx>
      <c:spPr>
        <a:noFill/>
        <a:ln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 lIns="0" tIns="0" rIns="0" bIns="0"/>
    <a:lstStyle/>
    <a:p>
      <a:pPr marL="0" marR="0" indent="0" defTabSz="914400" fontAlgn="auto" hangingPunct="1">
        <a:lnSpc>
          <a:spcPct val="100000"/>
        </a:lnSpc>
        <a:spcBef>
          <a:spcPts val="0"/>
        </a:spcBef>
        <a:spcAft>
          <a:spcPts val="0"/>
        </a:spcAft>
        <a:tabLst/>
        <a:defRPr lang="pl-PL" sz="1197" b="0" i="0" u="none" strike="noStrike" kern="1200" baseline="0">
          <a:solidFill>
            <a:srgbClr val="000000"/>
          </a:solidFill>
          <a:latin typeface="Calibri"/>
        </a:defRPr>
      </a:pPr>
      <a:endParaRPr lang="pl-PL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>
        <c:manualLayout>
          <c:layoutTarget val="inner"/>
          <c:xMode val="edge"/>
          <c:yMode val="edge"/>
          <c:x val="0.53269319887089295"/>
          <c:y val="3.3978930616197743E-2"/>
          <c:w val="0.36379000497245118"/>
          <c:h val="0.95602304662514082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Polacy 18+</c:v>
                </c:pt>
              </c:strCache>
            </c:strRef>
          </c:tx>
          <c:spPr>
            <a:solidFill>
              <a:srgbClr val="0070C0"/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bg1">
                  <a:lumMod val="65000"/>
                </a:schemeClr>
              </a:solidFill>
              <a:ln w="9525" cap="flat" cmpd="sng" algn="ctr">
                <a:solidFill>
                  <a:schemeClr val="lt1">
                    <a:alpha val="50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1-9C18-4E20-B1A4-D79D0E467383}"/>
              </c:ext>
            </c:extLst>
          </c:dPt>
          <c:dPt>
            <c:idx val="1"/>
            <c:invertIfNegative val="0"/>
            <c:bubble3D val="0"/>
            <c:spPr>
              <a:solidFill>
                <a:srgbClr val="7030A0"/>
              </a:solidFill>
              <a:ln w="9525" cap="flat" cmpd="sng" algn="ctr">
                <a:solidFill>
                  <a:schemeClr val="lt1">
                    <a:alpha val="50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3-9C18-4E20-B1A4-D79D0E467383}"/>
              </c:ext>
            </c:extLst>
          </c:dPt>
          <c:dPt>
            <c:idx val="2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shade val="30000"/>
                      <a:satMod val="115000"/>
                    </a:srgbClr>
                  </a:gs>
                  <a:gs pos="50000">
                    <a:srgbClr val="0070C0">
                      <a:shade val="67500"/>
                      <a:satMod val="115000"/>
                    </a:srgbClr>
                  </a:gs>
                  <a:gs pos="100000">
                    <a:srgbClr val="0070C0">
                      <a:shade val="100000"/>
                      <a:satMod val="115000"/>
                    </a:srgbClr>
                  </a:gs>
                </a:gsLst>
                <a:lin ang="0" scaled="1"/>
                <a:tileRect/>
              </a:gradFill>
              <a:ln w="9525" cap="flat" cmpd="sng" algn="ctr">
                <a:solidFill>
                  <a:schemeClr val="lt1">
                    <a:alpha val="50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5-9C18-4E20-B1A4-D79D0E467383}"/>
              </c:ext>
            </c:extLst>
          </c:dPt>
          <c:dPt>
            <c:idx val="3"/>
            <c:invertIfNegative val="0"/>
            <c:bubble3D val="0"/>
            <c:spPr>
              <a:gradFill flip="none" rotWithShape="1">
                <a:gsLst>
                  <a:gs pos="0">
                    <a:srgbClr val="FF0000">
                      <a:shade val="30000"/>
                      <a:satMod val="115000"/>
                    </a:srgbClr>
                  </a:gs>
                  <a:gs pos="50000">
                    <a:srgbClr val="FF0000">
                      <a:shade val="67500"/>
                      <a:satMod val="115000"/>
                    </a:srgbClr>
                  </a:gs>
                  <a:gs pos="100000">
                    <a:srgbClr val="FF0000">
                      <a:shade val="100000"/>
                      <a:satMod val="115000"/>
                    </a:srgbClr>
                  </a:gs>
                </a:gsLst>
                <a:lin ang="0" scaled="1"/>
                <a:tileRect/>
              </a:gradFill>
              <a:ln w="9525" cap="flat" cmpd="sng" algn="ctr">
                <a:solidFill>
                  <a:schemeClr val="lt1">
                    <a:alpha val="50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7-9C18-4E20-B1A4-D79D0E467383}"/>
              </c:ext>
            </c:extLst>
          </c:dPt>
          <c:dPt>
            <c:idx val="4"/>
            <c:invertIfNegative val="0"/>
            <c:bubble3D val="0"/>
            <c:spPr>
              <a:solidFill>
                <a:srgbClr val="0070C0"/>
              </a:solidFill>
              <a:ln w="9525" cap="flat" cmpd="sng" algn="ctr">
                <a:solidFill>
                  <a:schemeClr val="lt1">
                    <a:alpha val="50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9-9C18-4E20-B1A4-D79D0E467383}"/>
              </c:ext>
            </c:extLst>
          </c:dPt>
          <c:dPt>
            <c:idx val="5"/>
            <c:invertIfNegative val="0"/>
            <c:bubble3D val="0"/>
            <c:spPr>
              <a:solidFill>
                <a:srgbClr val="0070C0"/>
              </a:solidFill>
              <a:ln w="9525" cap="flat" cmpd="sng" algn="ctr">
                <a:solidFill>
                  <a:schemeClr val="lt1">
                    <a:alpha val="50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B-9C18-4E20-B1A4-D79D0E467383}"/>
              </c:ext>
            </c:extLst>
          </c:dPt>
          <c:dPt>
            <c:idx val="6"/>
            <c:invertIfNegative val="0"/>
            <c:bubble3D val="0"/>
            <c:spPr>
              <a:solidFill>
                <a:srgbClr val="0070C0"/>
              </a:solidFill>
              <a:ln w="9525" cap="flat" cmpd="sng" algn="ctr">
                <a:solidFill>
                  <a:schemeClr val="lt1">
                    <a:alpha val="50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D-9C18-4E20-B1A4-D79D0E467383}"/>
              </c:ext>
            </c:extLst>
          </c:dPt>
          <c:dPt>
            <c:idx val="16"/>
            <c:invertIfNegative val="0"/>
            <c:bubble3D val="0"/>
            <c:spPr>
              <a:solidFill>
                <a:srgbClr val="0070C0"/>
              </a:solidFill>
              <a:ln w="9525" cap="flat" cmpd="sng" algn="ctr">
                <a:solidFill>
                  <a:schemeClr val="lt1">
                    <a:alpha val="50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F-9C18-4E20-B1A4-D79D0E467383}"/>
              </c:ext>
            </c:extLst>
          </c:dPt>
          <c:dPt>
            <c:idx val="2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0-9C18-4E20-B1A4-D79D0E467383}"/>
              </c:ext>
            </c:extLst>
          </c:dPt>
          <c:dPt>
            <c:idx val="2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1-9C18-4E20-B1A4-D79D0E467383}"/>
              </c:ext>
            </c:extLst>
          </c:dPt>
          <c:dPt>
            <c:idx val="3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2-9C18-4E20-B1A4-D79D0E467383}"/>
              </c:ext>
            </c:extLst>
          </c:dPt>
          <c:dPt>
            <c:idx val="147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3-9C18-4E20-B1A4-D79D0E467383}"/>
              </c:ext>
            </c:extLst>
          </c:dPt>
          <c:dPt>
            <c:idx val="20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4-9C18-4E20-B1A4-D79D0E467383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Arkusz1!$A$2:$A$5</c:f>
              <c:strCache>
                <c:ptCount val="4"/>
                <c:pt idx="0">
                  <c:v>Nie wiem/ Nie mam zdania</c:v>
                </c:pt>
                <c:pt idx="1">
                  <c:v>Dożywotnie</c:v>
                </c:pt>
                <c:pt idx="2">
                  <c:v>Na czas COVID</c:v>
                </c:pt>
                <c:pt idx="3">
                  <c:v>Artyści nie powinni dostawać dodatkowych przywilejów</c:v>
                </c:pt>
              </c:strCache>
            </c:strRef>
          </c:cat>
          <c:val>
            <c:numRef>
              <c:f>Arkusz1!$B$2:$B$5</c:f>
              <c:numCache>
                <c:formatCode>###0%</c:formatCode>
                <c:ptCount val="4"/>
                <c:pt idx="0">
                  <c:v>8.7499999999999994E-2</c:v>
                </c:pt>
                <c:pt idx="1">
                  <c:v>0.03</c:v>
                </c:pt>
                <c:pt idx="2">
                  <c:v>0.29419642857142858</c:v>
                </c:pt>
                <c:pt idx="3">
                  <c:v>0.59375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5-9C18-4E20-B1A4-D79D0E467383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55"/>
        <c:axId val="40834560"/>
        <c:axId val="40843136"/>
      </c:barChart>
      <c:catAx>
        <c:axId val="4083456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19050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40843136"/>
        <c:crosses val="autoZero"/>
        <c:auto val="1"/>
        <c:lblAlgn val="ctr"/>
        <c:lblOffset val="100"/>
        <c:noMultiLvlLbl val="0"/>
      </c:catAx>
      <c:valAx>
        <c:axId val="40843136"/>
        <c:scaling>
          <c:orientation val="minMax"/>
          <c:max val="0.9"/>
        </c:scaling>
        <c:delete val="1"/>
        <c:axPos val="b"/>
        <c:numFmt formatCode="###0%" sourceLinked="1"/>
        <c:majorTickMark val="out"/>
        <c:minorTickMark val="none"/>
        <c:tickLblPos val="nextTo"/>
        <c:crossAx val="408345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c:style val="2"/>
  <c:chart>
    <c:autoTitleDeleted val="1"/>
    <c:plotArea>
      <c:layout>
        <c:manualLayout>
          <c:xMode val="edge"/>
          <c:yMode val="edge"/>
          <c:x val="0"/>
          <c:y val="0"/>
          <c:w val="0.85860645895777932"/>
          <c:h val="0.99992348467322578"/>
        </c:manualLayout>
      </c:layout>
      <c:doughnutChart>
        <c:varyColors val="1"/>
        <c:ser>
          <c:idx val="0"/>
          <c:order val="0"/>
          <c:tx>
            <c:v>Sprzedaż</c:v>
          </c:tx>
          <c:explosion val="2"/>
          <c:dPt>
            <c:idx val="0"/>
            <c:bubble3D val="0"/>
            <c:spPr>
              <a:solidFill>
                <a:srgbClr val="0070C0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0-0B04-4E09-A840-E5457DEDA884}"/>
              </c:ext>
            </c:extLst>
          </c:dPt>
          <c:dPt>
            <c:idx val="1"/>
            <c:bubble3D val="0"/>
            <c:spPr>
              <a:solidFill>
                <a:srgbClr val="A6A6A6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1-0B04-4E09-A840-E5457DEDA884}"/>
              </c:ext>
            </c:extLst>
          </c:dPt>
          <c:dPt>
            <c:idx val="2"/>
            <c:bubble3D val="0"/>
            <c:spPr>
              <a:solidFill>
                <a:srgbClr val="D9D9D9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2-0B04-4E09-A840-E5457DEDA884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19%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separator>; </c:separator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0B04-4E09-A840-E5457DEDA884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60%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separator>; </c:separator>
              <c:extLst>
                <c:ext xmlns:c15="http://schemas.microsoft.com/office/drawing/2012/chart" uri="{CE6537A1-D6FC-4f65-9D91-7224C49458BB}">
                  <c15:layout>
                    <c:manualLayout>
                      <c:w val="9.430416336840608E-2"/>
                      <c:h val="8.7092137844126241E-2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1-0B04-4E09-A840-E5457DEDA884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21%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separator>; </c:separator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0B04-4E09-A840-E5457DEDA88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lIns="0" tIns="0" rIns="0" bIns="0"/>
              <a:lstStyle/>
              <a:p>
                <a:pPr marL="0" marR="0" indent="0" algn="ctr" defTabSz="91440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tabLst/>
                  <a:defRPr sz="1800" b="1" i="0" u="none" strike="noStrike" kern="1200" baseline="0">
                    <a:solidFill>
                      <a:srgbClr val="FFFFFF"/>
                    </a:solidFill>
                    <a:latin typeface="Calibri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eparator>; </c:separator>
            <c:showLeaderLines val="1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</c:ext>
            </c:extLst>
          </c:dLbls>
          <c:cat>
            <c:strLit>
              <c:ptCount val="3"/>
              <c:pt idx="0">
                <c:v>Tak</c:v>
              </c:pt>
              <c:pt idx="1">
                <c:v>Nie</c:v>
              </c:pt>
              <c:pt idx="2">
                <c:v>Nie wiem</c:v>
              </c:pt>
            </c:strLit>
          </c:cat>
          <c:val>
            <c:numLit>
              <c:formatCode>General</c:formatCode>
              <c:ptCount val="3"/>
              <c:pt idx="0">
                <c:v>0.19</c:v>
              </c:pt>
              <c:pt idx="1">
                <c:v>0.6</c:v>
              </c:pt>
              <c:pt idx="2">
                <c:v>0.21</c:v>
              </c:pt>
            </c:numLit>
          </c:val>
          <c:extLst>
            <c:ext xmlns:c16="http://schemas.microsoft.com/office/drawing/2014/chart" uri="{C3380CC4-5D6E-409C-BE32-E72D297353CC}">
              <c16:uniqueId val="{00000006-04FD-467C-B43F-8A94823E095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253"/>
        <c:holeSize val="66"/>
      </c:doughnutChart>
      <c:spPr>
        <a:noFill/>
        <a:ln>
          <a:noFill/>
        </a:ln>
      </c:spPr>
    </c:plotArea>
    <c:legend>
      <c:legendPos val="r"/>
      <c:layout>
        <c:manualLayout>
          <c:xMode val="edge"/>
          <c:yMode val="edge"/>
          <c:x val="0.23843889249597539"/>
          <c:y val="0.3555304416047958"/>
        </c:manualLayout>
      </c:layout>
      <c:overlay val="0"/>
      <c:spPr>
        <a:noFill/>
        <a:ln>
          <a:noFill/>
        </a:ln>
      </c:spPr>
      <c:txPr>
        <a:bodyPr lIns="0" tIns="0" rIns="0" bIns="0"/>
        <a:lstStyle/>
        <a:p>
          <a:pPr marL="0" marR="0" indent="0" defTabSz="914400" fontAlgn="auto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tabLst/>
            <a:defRPr sz="1800" b="0" i="0" u="none" strike="noStrike" kern="1200" baseline="0">
              <a:solidFill>
                <a:srgbClr val="000000"/>
              </a:solidFill>
              <a:latin typeface="Calibri"/>
            </a:defRPr>
          </a:pPr>
          <a:endParaRPr lang="pl-PL"/>
        </a:p>
      </c:txPr>
    </c:legend>
    <c:plotVisOnly val="1"/>
    <c:dispBlanksAs val="gap"/>
    <c:showDLblsOverMax val="0"/>
  </c:chart>
  <c:spPr>
    <a:noFill/>
    <a:ln>
      <a:noFill/>
    </a:ln>
  </c:spPr>
  <c:txPr>
    <a:bodyPr lIns="0" tIns="0" rIns="0" bIns="0"/>
    <a:lstStyle/>
    <a:p>
      <a:pPr marL="0" marR="0" indent="0" defTabSz="914400" fontAlgn="auto" hangingPunct="1">
        <a:lnSpc>
          <a:spcPct val="100000"/>
        </a:lnSpc>
        <a:spcBef>
          <a:spcPts val="0"/>
        </a:spcBef>
        <a:spcAft>
          <a:spcPts val="0"/>
        </a:spcAft>
        <a:tabLst/>
        <a:defRPr lang="pl-PL" sz="1800" b="0" i="0" u="none" strike="noStrike" kern="1200" baseline="0">
          <a:solidFill>
            <a:srgbClr val="000000"/>
          </a:solidFill>
          <a:latin typeface="Calibri"/>
        </a:defRPr>
      </a:pPr>
      <a:endParaRPr lang="pl-PL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c:style val="2"/>
  <c:chart>
    <c:autoTitleDeleted val="1"/>
    <c:plotArea>
      <c:layout>
        <c:manualLayout>
          <c:xMode val="edge"/>
          <c:yMode val="edge"/>
          <c:x val="0"/>
          <c:y val="0"/>
          <c:w val="0.8586063901811819"/>
          <c:h val="0.99992293188918147"/>
        </c:manualLayout>
      </c:layout>
      <c:doughnutChart>
        <c:varyColors val="1"/>
        <c:ser>
          <c:idx val="0"/>
          <c:order val="0"/>
          <c:tx>
            <c:v>Sprzedaż</c:v>
          </c:tx>
          <c:explosion val="2"/>
          <c:dPt>
            <c:idx val="0"/>
            <c:bubble3D val="0"/>
            <c:spPr>
              <a:solidFill>
                <a:srgbClr val="0070C0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0-7A3B-40AE-8364-76B85589DAAB}"/>
              </c:ext>
            </c:extLst>
          </c:dPt>
          <c:dPt>
            <c:idx val="1"/>
            <c:bubble3D val="0"/>
            <c:spPr>
              <a:solidFill>
                <a:srgbClr val="D9D9D9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1-7A3B-40AE-8364-76B85589DAAB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>
                        <a:solidFill>
                          <a:schemeClr val="bg1"/>
                        </a:solidFill>
                      </a:rPr>
                      <a:t>86%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separator>; </c:separator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7A3B-40AE-8364-76B85589DAAB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14%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separator>; </c:separator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7A3B-40AE-8364-76B85589DAA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lIns="0" tIns="0" rIns="0" bIns="0"/>
              <a:lstStyle/>
              <a:p>
                <a:pPr marL="0" marR="0" indent="0" algn="ctr" defTabSz="91440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tabLst/>
                  <a:defRPr sz="2400" b="1" i="0" u="none" strike="noStrike" kern="1200" baseline="0">
                    <a:solidFill>
                      <a:srgbClr val="FF0000"/>
                    </a:solidFill>
                    <a:latin typeface="Calibri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eparator>; </c:separator>
            <c:showLeaderLines val="1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</c:ext>
            </c:extLst>
          </c:dLbls>
          <c:cat>
            <c:strLit>
              <c:ptCount val="2"/>
              <c:pt idx="0">
                <c:v>Tak</c:v>
              </c:pt>
              <c:pt idx="1">
                <c:v>Nie</c:v>
              </c:pt>
            </c:strLit>
          </c:cat>
          <c:val>
            <c:numLit>
              <c:formatCode>General</c:formatCode>
              <c:ptCount val="2"/>
              <c:pt idx="0">
                <c:v>0.86</c:v>
              </c:pt>
              <c:pt idx="1">
                <c:v>0.14000000000000001</c:v>
              </c:pt>
            </c:numLit>
          </c:val>
          <c:extLst>
            <c:ext xmlns:c16="http://schemas.microsoft.com/office/drawing/2014/chart" uri="{C3380CC4-5D6E-409C-BE32-E72D297353CC}">
              <c16:uniqueId val="{00000004-EE11-46DD-A375-87A8EE01751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163"/>
        <c:holeSize val="66"/>
      </c:doughnutChart>
      <c:spPr>
        <a:noFill/>
        <a:ln>
          <a:noFill/>
        </a:ln>
      </c:spPr>
    </c:plotArea>
    <c:legend>
      <c:legendPos val="r"/>
      <c:layout>
        <c:manualLayout>
          <c:xMode val="edge"/>
          <c:yMode val="edge"/>
          <c:x val="0.238438485445366"/>
          <c:y val="0.35552985860729741"/>
        </c:manualLayout>
      </c:layout>
      <c:overlay val="0"/>
      <c:spPr>
        <a:noFill/>
        <a:ln>
          <a:noFill/>
        </a:ln>
      </c:spPr>
      <c:txPr>
        <a:bodyPr lIns="0" tIns="0" rIns="0" bIns="0"/>
        <a:lstStyle/>
        <a:p>
          <a:pPr marL="0" marR="0" indent="0" defTabSz="914400" fontAlgn="auto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tabLst/>
            <a:defRPr sz="2400" b="0" i="0" u="none" strike="noStrike" kern="1200" baseline="0">
              <a:solidFill>
                <a:srgbClr val="000000"/>
              </a:solidFill>
              <a:latin typeface="Calibri"/>
            </a:defRPr>
          </a:pPr>
          <a:endParaRPr lang="pl-PL"/>
        </a:p>
      </c:txPr>
    </c:legend>
    <c:plotVisOnly val="1"/>
    <c:dispBlanksAs val="gap"/>
    <c:showDLblsOverMax val="0"/>
  </c:chart>
  <c:spPr>
    <a:noFill/>
    <a:ln>
      <a:noFill/>
    </a:ln>
  </c:spPr>
  <c:txPr>
    <a:bodyPr lIns="0" tIns="0" rIns="0" bIns="0"/>
    <a:lstStyle/>
    <a:p>
      <a:pPr marL="0" marR="0" indent="0" defTabSz="914400" fontAlgn="auto" hangingPunct="1">
        <a:lnSpc>
          <a:spcPct val="100000"/>
        </a:lnSpc>
        <a:spcBef>
          <a:spcPts val="0"/>
        </a:spcBef>
        <a:spcAft>
          <a:spcPts val="0"/>
        </a:spcAft>
        <a:tabLst/>
        <a:defRPr lang="pl-PL" sz="1800" b="0" i="0" u="none" strike="noStrike" kern="1200" baseline="0">
          <a:solidFill>
            <a:srgbClr val="000000"/>
          </a:solidFill>
          <a:latin typeface="Calibri"/>
        </a:defRPr>
      </a:pPr>
      <a:endParaRPr lang="pl-PL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071826754634801"/>
          <c:y val="2.1234278605885715E-2"/>
          <c:w val="0.32809700240470235"/>
          <c:h val="0.95602304662514082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Polacy 18+</c:v>
                </c:pt>
              </c:strCache>
            </c:strRef>
          </c:tx>
          <c:spPr>
            <a:solidFill>
              <a:srgbClr val="0070C0"/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0">
                    <a:srgbClr val="FF0000">
                      <a:shade val="30000"/>
                      <a:satMod val="115000"/>
                    </a:srgbClr>
                  </a:gs>
                  <a:gs pos="50000">
                    <a:srgbClr val="FF0000">
                      <a:shade val="67500"/>
                      <a:satMod val="115000"/>
                    </a:srgbClr>
                  </a:gs>
                  <a:gs pos="100000">
                    <a:srgbClr val="FF0000">
                      <a:shade val="100000"/>
                      <a:satMod val="115000"/>
                    </a:srgbClr>
                  </a:gs>
                </a:gsLst>
                <a:lin ang="0" scaled="1"/>
                <a:tileRect/>
              </a:gradFill>
              <a:ln w="9525" cap="flat" cmpd="sng" algn="ctr">
                <a:solidFill>
                  <a:schemeClr val="lt1">
                    <a:alpha val="50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1-C0E5-4BED-BF4F-DF8D7D5B6401}"/>
              </c:ext>
            </c:extLst>
          </c:dPt>
          <c:dPt>
            <c:idx val="1"/>
            <c:invertIfNegative val="0"/>
            <c:bubble3D val="0"/>
            <c:spPr>
              <a:gradFill flip="none" rotWithShape="1">
                <a:gsLst>
                  <a:gs pos="0">
                    <a:srgbClr val="FF0000">
                      <a:shade val="30000"/>
                      <a:satMod val="115000"/>
                    </a:srgbClr>
                  </a:gs>
                  <a:gs pos="50000">
                    <a:srgbClr val="FF0000">
                      <a:shade val="67500"/>
                      <a:satMod val="115000"/>
                    </a:srgbClr>
                  </a:gs>
                  <a:gs pos="100000">
                    <a:srgbClr val="FF0000">
                      <a:shade val="100000"/>
                      <a:satMod val="115000"/>
                    </a:srgbClr>
                  </a:gs>
                </a:gsLst>
                <a:lin ang="0" scaled="1"/>
                <a:tileRect/>
              </a:gradFill>
              <a:ln w="9525" cap="flat" cmpd="sng" algn="ctr">
                <a:solidFill>
                  <a:schemeClr val="lt1">
                    <a:alpha val="50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3-C0E5-4BED-BF4F-DF8D7D5B6401}"/>
              </c:ext>
            </c:extLst>
          </c:dPt>
          <c:dPt>
            <c:idx val="2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shade val="30000"/>
                      <a:satMod val="115000"/>
                    </a:srgbClr>
                  </a:gs>
                  <a:gs pos="50000">
                    <a:srgbClr val="0070C0">
                      <a:shade val="67500"/>
                      <a:satMod val="115000"/>
                    </a:srgbClr>
                  </a:gs>
                  <a:gs pos="100000">
                    <a:srgbClr val="0070C0">
                      <a:shade val="100000"/>
                      <a:satMod val="115000"/>
                    </a:srgbClr>
                  </a:gs>
                </a:gsLst>
                <a:lin ang="0" scaled="1"/>
                <a:tileRect/>
              </a:gradFill>
              <a:ln w="9525" cap="flat" cmpd="sng" algn="ctr">
                <a:solidFill>
                  <a:schemeClr val="lt1">
                    <a:alpha val="50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5-C0E5-4BED-BF4F-DF8D7D5B6401}"/>
              </c:ext>
            </c:extLst>
          </c:dPt>
          <c:dPt>
            <c:idx val="3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shade val="30000"/>
                      <a:satMod val="115000"/>
                    </a:srgbClr>
                  </a:gs>
                  <a:gs pos="50000">
                    <a:srgbClr val="0070C0">
                      <a:shade val="67500"/>
                      <a:satMod val="115000"/>
                    </a:srgbClr>
                  </a:gs>
                  <a:gs pos="100000">
                    <a:srgbClr val="0070C0">
                      <a:shade val="100000"/>
                      <a:satMod val="115000"/>
                    </a:srgbClr>
                  </a:gs>
                </a:gsLst>
                <a:lin ang="0" scaled="1"/>
                <a:tileRect/>
              </a:gradFill>
              <a:ln w="9525" cap="flat" cmpd="sng" algn="ctr">
                <a:solidFill>
                  <a:schemeClr val="lt1">
                    <a:alpha val="50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7-C0E5-4BED-BF4F-DF8D7D5B6401}"/>
              </c:ext>
            </c:extLst>
          </c:dPt>
          <c:dPt>
            <c:idx val="4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shade val="30000"/>
                      <a:satMod val="115000"/>
                    </a:srgbClr>
                  </a:gs>
                  <a:gs pos="50000">
                    <a:srgbClr val="0070C0">
                      <a:shade val="67500"/>
                      <a:satMod val="115000"/>
                    </a:srgbClr>
                  </a:gs>
                  <a:gs pos="100000">
                    <a:srgbClr val="0070C0">
                      <a:shade val="100000"/>
                      <a:satMod val="115000"/>
                    </a:srgbClr>
                  </a:gs>
                </a:gsLst>
                <a:lin ang="0" scaled="1"/>
                <a:tileRect/>
              </a:gradFill>
              <a:ln w="9525" cap="flat" cmpd="sng" algn="ctr">
                <a:solidFill>
                  <a:schemeClr val="lt1">
                    <a:alpha val="50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9-C0E5-4BED-BF4F-DF8D7D5B6401}"/>
              </c:ext>
            </c:extLst>
          </c:dPt>
          <c:dPt>
            <c:idx val="5"/>
            <c:invertIfNegative val="0"/>
            <c:bubble3D val="0"/>
            <c:spPr>
              <a:solidFill>
                <a:srgbClr val="0070C0"/>
              </a:solidFill>
              <a:ln w="9525" cap="flat" cmpd="sng" algn="ctr">
                <a:solidFill>
                  <a:schemeClr val="lt1">
                    <a:alpha val="50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B-C0E5-4BED-BF4F-DF8D7D5B6401}"/>
              </c:ext>
            </c:extLst>
          </c:dPt>
          <c:dPt>
            <c:idx val="6"/>
            <c:invertIfNegative val="0"/>
            <c:bubble3D val="0"/>
            <c:spPr>
              <a:solidFill>
                <a:srgbClr val="0070C0"/>
              </a:solidFill>
              <a:ln w="9525" cap="flat" cmpd="sng" algn="ctr">
                <a:solidFill>
                  <a:schemeClr val="lt1">
                    <a:alpha val="50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D-C0E5-4BED-BF4F-DF8D7D5B6401}"/>
              </c:ext>
            </c:extLst>
          </c:dPt>
          <c:dPt>
            <c:idx val="16"/>
            <c:invertIfNegative val="0"/>
            <c:bubble3D val="0"/>
            <c:spPr>
              <a:solidFill>
                <a:srgbClr val="0070C0"/>
              </a:solidFill>
              <a:ln w="9525" cap="flat" cmpd="sng" algn="ctr">
                <a:solidFill>
                  <a:schemeClr val="lt1">
                    <a:alpha val="50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F-C0E5-4BED-BF4F-DF8D7D5B6401}"/>
              </c:ext>
            </c:extLst>
          </c:dPt>
          <c:dPt>
            <c:idx val="2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0-C0E5-4BED-BF4F-DF8D7D5B6401}"/>
              </c:ext>
            </c:extLst>
          </c:dPt>
          <c:dPt>
            <c:idx val="2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1-C0E5-4BED-BF4F-DF8D7D5B6401}"/>
              </c:ext>
            </c:extLst>
          </c:dPt>
          <c:dPt>
            <c:idx val="3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2-C0E5-4BED-BF4F-DF8D7D5B6401}"/>
              </c:ext>
            </c:extLst>
          </c:dPt>
          <c:dPt>
            <c:idx val="147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3-C0E5-4BED-BF4F-DF8D7D5B6401}"/>
              </c:ext>
            </c:extLst>
          </c:dPt>
          <c:dPt>
            <c:idx val="20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4-C0E5-4BED-BF4F-DF8D7D5B6401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Arkusz1!$A$2:$A$5</c:f>
              <c:strCache>
                <c:ptCount val="4"/>
                <c:pt idx="0">
                  <c:v>Zdecydowanie nie</c:v>
                </c:pt>
                <c:pt idx="1">
                  <c:v>Raczej nie</c:v>
                </c:pt>
                <c:pt idx="2">
                  <c:v>Raczej tak</c:v>
                </c:pt>
                <c:pt idx="3">
                  <c:v>Zdecydowanie tak</c:v>
                </c:pt>
              </c:strCache>
            </c:strRef>
          </c:cat>
          <c:val>
            <c:numRef>
              <c:f>Arkusz1!$B$2:$B$5</c:f>
              <c:numCache>
                <c:formatCode>###0%</c:formatCode>
                <c:ptCount val="4"/>
                <c:pt idx="0">
                  <c:v>0.47812500000000002</c:v>
                </c:pt>
                <c:pt idx="1">
                  <c:v>0.37321428571428572</c:v>
                </c:pt>
                <c:pt idx="2">
                  <c:v>0.12321428571428573</c:v>
                </c:pt>
                <c:pt idx="3">
                  <c:v>2.5446428571428571E-2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5-C0E5-4BED-BF4F-DF8D7D5B6401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55"/>
        <c:axId val="40834560"/>
        <c:axId val="40843136"/>
      </c:barChart>
      <c:catAx>
        <c:axId val="4083456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19050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40843136"/>
        <c:crosses val="autoZero"/>
        <c:auto val="1"/>
        <c:lblAlgn val="ctr"/>
        <c:lblOffset val="100"/>
        <c:noMultiLvlLbl val="0"/>
      </c:catAx>
      <c:valAx>
        <c:axId val="40843136"/>
        <c:scaling>
          <c:orientation val="minMax"/>
        </c:scaling>
        <c:delete val="0"/>
        <c:axPos val="b"/>
        <c:numFmt formatCode="###0%" sourceLinked="1"/>
        <c:majorTickMark val="none"/>
        <c:minorTickMark val="none"/>
        <c:tickLblPos val="none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408345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c:style val="2"/>
  <c:chart>
    <c:autoTitleDeleted val="1"/>
    <c:plotArea>
      <c:layout>
        <c:manualLayout>
          <c:xMode val="edge"/>
          <c:yMode val="edge"/>
          <c:x val="0"/>
          <c:y val="0"/>
          <c:w val="0.55463840299089573"/>
          <c:h val="0.95602320159130039"/>
        </c:manualLayout>
      </c:layout>
      <c:barChart>
        <c:barDir val="bar"/>
        <c:grouping val="clustered"/>
        <c:varyColors val="0"/>
        <c:ser>
          <c:idx val="0"/>
          <c:order val="0"/>
          <c:tx>
            <c:v>Polacy 18+</c:v>
          </c:tx>
          <c:spPr>
            <a:solidFill>
              <a:srgbClr val="FF0000"/>
            </a:solidFill>
            <a:ln w="9528" cap="flat">
              <a:solidFill>
                <a:srgbClr val="FFFFFF">
                  <a:alpha val="50000"/>
                </a:srgbClr>
              </a:solidFill>
              <a:prstDash val="solid"/>
              <a:round/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D9D9D9"/>
              </a:solidFill>
              <a:ln w="9528" cap="flat">
                <a:solidFill>
                  <a:srgbClr val="FFFFFF">
                    <a:alpha val="50000"/>
                  </a:srgbClr>
                </a:solidFill>
                <a:prstDash val="solid"/>
                <a:round/>
              </a:ln>
            </c:spPr>
            <c:extLst>
              <c:ext xmlns:c16="http://schemas.microsoft.com/office/drawing/2014/chart" uri="{C3380CC4-5D6E-409C-BE32-E72D297353CC}">
                <c16:uniqueId val="{00000000-1B01-4B39-A582-00A516CF77EC}"/>
              </c:ext>
            </c:extLst>
          </c:dPt>
          <c:dPt>
            <c:idx val="1"/>
            <c:invertIfNegative val="0"/>
            <c:bubble3D val="0"/>
            <c:spPr>
              <a:gradFill>
                <a:gsLst>
                  <a:gs pos="0">
                    <a:srgbClr val="A00000"/>
                  </a:gs>
                  <a:gs pos="100000">
                    <a:srgbClr val="E60000"/>
                  </a:gs>
                </a:gsLst>
                <a:lin ang="0"/>
              </a:gradFill>
              <a:ln w="9528" cap="flat">
                <a:solidFill>
                  <a:srgbClr val="FFFFFF">
                    <a:alpha val="50000"/>
                  </a:srgbClr>
                </a:solidFill>
                <a:prstDash val="solid"/>
                <a:round/>
              </a:ln>
            </c:spPr>
            <c:extLst>
              <c:ext xmlns:c16="http://schemas.microsoft.com/office/drawing/2014/chart" uri="{C3380CC4-5D6E-409C-BE32-E72D297353CC}">
                <c16:uniqueId val="{00000001-1B01-4B39-A582-00A516CF77EC}"/>
              </c:ext>
            </c:extLst>
          </c:dPt>
          <c:dPt>
            <c:idx val="2"/>
            <c:invertIfNegative val="0"/>
            <c:bubble3D val="0"/>
            <c:spPr>
              <a:solidFill>
                <a:srgbClr val="A6A6A6"/>
              </a:solidFill>
              <a:ln w="9528" cap="flat">
                <a:solidFill>
                  <a:srgbClr val="FFFFFF">
                    <a:alpha val="50000"/>
                  </a:srgbClr>
                </a:solidFill>
                <a:prstDash val="solid"/>
                <a:round/>
              </a:ln>
            </c:spPr>
            <c:extLst>
              <c:ext xmlns:c16="http://schemas.microsoft.com/office/drawing/2014/chart" uri="{C3380CC4-5D6E-409C-BE32-E72D297353CC}">
                <c16:uniqueId val="{00000002-1B01-4B39-A582-00A516CF77EC}"/>
              </c:ext>
            </c:extLst>
          </c:dPt>
          <c:dPt>
            <c:idx val="3"/>
            <c:invertIfNegative val="0"/>
            <c:bubble3D val="0"/>
            <c:spPr>
              <a:gradFill>
                <a:gsLst>
                  <a:gs pos="0">
                    <a:srgbClr val="003F77"/>
                  </a:gs>
                  <a:gs pos="100000">
                    <a:srgbClr val="005FAD"/>
                  </a:gs>
                </a:gsLst>
                <a:lin ang="0"/>
              </a:gradFill>
              <a:ln w="9528" cap="flat">
                <a:solidFill>
                  <a:srgbClr val="FFFFFF">
                    <a:alpha val="50000"/>
                  </a:srgbClr>
                </a:solidFill>
                <a:prstDash val="solid"/>
                <a:round/>
              </a:ln>
            </c:spPr>
            <c:extLst>
              <c:ext xmlns:c16="http://schemas.microsoft.com/office/drawing/2014/chart" uri="{C3380CC4-5D6E-409C-BE32-E72D297353CC}">
                <c16:uniqueId val="{00000003-1B01-4B39-A582-00A516CF77EC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/>
                      <a:t>13%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separator>; </c:separator>
              <c:extLst>
                <c:ext xmlns:c15="http://schemas.microsoft.com/office/drawing/2012/chart" uri="{CE6537A1-D6FC-4f65-9D91-7224C49458BB}">
                  <c15:layout>
                    <c:manualLayout>
                      <c:w val="5.3542735852005391E-2"/>
                      <c:h val="0.13164124796523818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0-1B01-4B39-A582-00A516CF77EC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dirty="0"/>
                      <a:t>4%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separator>; </c:separator>
              <c:extLst>
                <c:ext xmlns:c15="http://schemas.microsoft.com/office/drawing/2012/chart" uri="{CE6537A1-D6FC-4f65-9D91-7224C49458BB}">
                  <c15:layout>
                    <c:manualLayout>
                      <c:w val="4.2459102200646991E-2"/>
                      <c:h val="0.13164124796523818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1-1B01-4B39-A582-00A516CF77EC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dirty="0"/>
                      <a:t>29%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separator>; </c:separator>
              <c:extLst>
                <c:ext xmlns:c15="http://schemas.microsoft.com/office/drawing/2012/chart" uri="{CE6537A1-D6FC-4f65-9D91-7224C49458BB}">
                  <c15:layout>
                    <c:manualLayout>
                      <c:w val="6.0363466533789524E-2"/>
                      <c:h val="0.13164124796523818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2-1B01-4B39-A582-00A516CF77EC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 dirty="0"/>
                      <a:t>54%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separator>; </c:separator>
              <c:extLst>
                <c:ext xmlns:c15="http://schemas.microsoft.com/office/drawing/2012/chart" uri="{CE6537A1-D6FC-4f65-9D91-7224C49458BB}">
                  <c15:layout>
                    <c:manualLayout>
                      <c:w val="4.9450297442934922E-2"/>
                      <c:h val="0.13164124796523818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3-1B01-4B39-A582-00A516CF77E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lIns="0" tIns="0" rIns="0" bIns="0"/>
              <a:lstStyle/>
              <a:p>
                <a:pPr marL="0" marR="0" indent="0" algn="ctr" defTabSz="91440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tabLst/>
                  <a:defRPr sz="1800" b="1" i="0" u="none" strike="noStrike" kern="1200" baseline="0">
                    <a:solidFill>
                      <a:srgbClr val="404040"/>
                    </a:solidFill>
                    <a:latin typeface="Calibri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eparator>; </c:separator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</c:ext>
            </c:extLst>
          </c:dLbls>
          <c:cat>
            <c:strLit>
              <c:ptCount val="4"/>
              <c:pt idx="0">
                <c:v>Nie wiem/ nie mam zdania</c:v>
              </c:pt>
              <c:pt idx="1">
                <c:v>Zwiększone</c:v>
              </c:pt>
              <c:pt idx="2">
                <c:v>Pozostać bez zmian</c:v>
              </c:pt>
              <c:pt idx="3">
                <c:v>Zmniejszone</c:v>
              </c:pt>
            </c:strLit>
          </c:cat>
          <c:val>
            <c:numLit>
              <c:formatCode>General</c:formatCode>
              <c:ptCount val="4"/>
              <c:pt idx="0">
                <c:v>0.13</c:v>
              </c:pt>
              <c:pt idx="1">
                <c:v>0.04</c:v>
              </c:pt>
              <c:pt idx="2">
                <c:v>0.28999999999999998</c:v>
              </c:pt>
              <c:pt idx="3">
                <c:v>0.54</c:v>
              </c:pt>
            </c:numLit>
          </c:val>
          <c:extLst>
            <c:ext xmlns:c16="http://schemas.microsoft.com/office/drawing/2014/chart" uri="{C3380CC4-5D6E-409C-BE32-E72D297353CC}">
              <c16:uniqueId val="{00000008-998F-46DD-869B-F97BD6634C6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5"/>
        <c:axId val="58667160"/>
        <c:axId val="58667816"/>
      </c:barChart>
      <c:valAx>
        <c:axId val="58667816"/>
        <c:scaling>
          <c:orientation val="minMax"/>
        </c:scaling>
        <c:delete val="0"/>
        <c:axPos val="b"/>
        <c:numFmt formatCode="0%" sourceLinked="0"/>
        <c:majorTickMark val="none"/>
        <c:minorTickMark val="none"/>
        <c:tickLblPos val="none"/>
        <c:spPr>
          <a:noFill/>
          <a:ln>
            <a:noFill/>
          </a:ln>
        </c:spPr>
        <c:txPr>
          <a:bodyPr lIns="0" tIns="0" rIns="0" bIns="0"/>
          <a:lstStyle/>
          <a:p>
            <a:pPr marL="0" marR="0" indent="0"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sz="1197" b="0" i="0" u="none" strike="noStrike" kern="1200" baseline="0">
                <a:solidFill>
                  <a:srgbClr val="404040"/>
                </a:solidFill>
                <a:latin typeface="Calibri"/>
              </a:defRPr>
            </a:pPr>
            <a:endParaRPr lang="pl-PL"/>
          </a:p>
        </c:txPr>
        <c:crossAx val="58667160"/>
        <c:crosses val="autoZero"/>
        <c:crossBetween val="between"/>
      </c:valAx>
      <c:catAx>
        <c:axId val="58667160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spPr>
          <a:noFill/>
          <a:ln>
            <a:noFill/>
          </a:ln>
        </c:spPr>
        <c:txPr>
          <a:bodyPr lIns="0" tIns="0" rIns="0" bIns="0"/>
          <a:lstStyle/>
          <a:p>
            <a:pPr marL="0" marR="0" indent="0"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sz="1600" b="1" i="0" u="none" strike="noStrike" kern="1200" cap="all" baseline="0">
                <a:solidFill>
                  <a:srgbClr val="404040"/>
                </a:solidFill>
                <a:latin typeface="Calibri"/>
              </a:defRPr>
            </a:pPr>
            <a:endParaRPr lang="pl-PL"/>
          </a:p>
        </c:txPr>
        <c:crossAx val="58667816"/>
        <c:crosses val="autoZero"/>
        <c:auto val="1"/>
        <c:lblAlgn val="ctr"/>
        <c:lblOffset val="100"/>
        <c:noMultiLvlLbl val="0"/>
      </c:catAx>
      <c:spPr>
        <a:noFill/>
        <a:ln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 lIns="0" tIns="0" rIns="0" bIns="0"/>
    <a:lstStyle/>
    <a:p>
      <a:pPr marL="0" marR="0" indent="0" defTabSz="914400" fontAlgn="auto" hangingPunct="1">
        <a:lnSpc>
          <a:spcPct val="100000"/>
        </a:lnSpc>
        <a:spcBef>
          <a:spcPts val="0"/>
        </a:spcBef>
        <a:spcAft>
          <a:spcPts val="0"/>
        </a:spcAft>
        <a:tabLst/>
        <a:defRPr lang="pl-PL" sz="1197" b="0" i="0" u="none" strike="noStrike" kern="1200" baseline="0">
          <a:solidFill>
            <a:srgbClr val="000000"/>
          </a:solidFill>
          <a:latin typeface="Calibri"/>
        </a:defRPr>
      </a:pPr>
      <a:endParaRPr lang="pl-PL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c:style val="2"/>
  <c:chart>
    <c:autoTitleDeleted val="1"/>
    <c:plotArea>
      <c:layout>
        <c:manualLayout>
          <c:xMode val="edge"/>
          <c:yMode val="edge"/>
          <c:x val="0"/>
          <c:y val="0"/>
          <c:w val="0.63056600075604119"/>
          <c:h val="0.95602348472013188"/>
        </c:manualLayout>
      </c:layout>
      <c:barChart>
        <c:barDir val="bar"/>
        <c:grouping val="clustered"/>
        <c:varyColors val="0"/>
        <c:ser>
          <c:idx val="0"/>
          <c:order val="0"/>
          <c:tx>
            <c:v>Polacy 18+</c:v>
          </c:tx>
          <c:spPr>
            <a:solidFill>
              <a:srgbClr val="0070C0"/>
            </a:solidFill>
            <a:ln w="9528" cap="flat">
              <a:solidFill>
                <a:srgbClr val="FFFFFF">
                  <a:alpha val="50000"/>
                </a:srgbClr>
              </a:solidFill>
              <a:prstDash val="solid"/>
              <a:round/>
            </a:ln>
          </c:spPr>
          <c:invertIfNegative val="0"/>
          <c:dPt>
            <c:idx val="0"/>
            <c:invertIfNegative val="0"/>
            <c:bubble3D val="0"/>
            <c:spPr>
              <a:gradFill>
                <a:gsLst>
                  <a:gs pos="0">
                    <a:srgbClr val="A00000"/>
                  </a:gs>
                  <a:gs pos="100000">
                    <a:srgbClr val="E60000"/>
                  </a:gs>
                </a:gsLst>
                <a:lin ang="0"/>
              </a:gradFill>
              <a:ln w="9528" cap="flat">
                <a:solidFill>
                  <a:srgbClr val="FFFFFF">
                    <a:alpha val="50000"/>
                  </a:srgbClr>
                </a:solidFill>
                <a:prstDash val="solid"/>
                <a:round/>
              </a:ln>
            </c:spPr>
            <c:extLst>
              <c:ext xmlns:c16="http://schemas.microsoft.com/office/drawing/2014/chart" uri="{C3380CC4-5D6E-409C-BE32-E72D297353CC}">
                <c16:uniqueId val="{00000000-BBB2-489D-87E2-215C97CDF33C}"/>
              </c:ext>
            </c:extLst>
          </c:dPt>
          <c:dPt>
            <c:idx val="1"/>
            <c:invertIfNegative val="0"/>
            <c:bubble3D val="0"/>
            <c:spPr>
              <a:gradFill>
                <a:gsLst>
                  <a:gs pos="0">
                    <a:srgbClr val="A00000"/>
                  </a:gs>
                  <a:gs pos="100000">
                    <a:srgbClr val="E60000"/>
                  </a:gs>
                </a:gsLst>
                <a:lin ang="0"/>
              </a:gradFill>
              <a:ln w="9528" cap="flat">
                <a:solidFill>
                  <a:srgbClr val="FFFFFF">
                    <a:alpha val="50000"/>
                  </a:srgbClr>
                </a:solidFill>
                <a:prstDash val="solid"/>
                <a:round/>
              </a:ln>
            </c:spPr>
            <c:extLst>
              <c:ext xmlns:c16="http://schemas.microsoft.com/office/drawing/2014/chart" uri="{C3380CC4-5D6E-409C-BE32-E72D297353CC}">
                <c16:uniqueId val="{00000001-BBB2-489D-87E2-215C97CDF33C}"/>
              </c:ext>
            </c:extLst>
          </c:dPt>
          <c:dPt>
            <c:idx val="2"/>
            <c:invertIfNegative val="0"/>
            <c:bubble3D val="0"/>
            <c:spPr>
              <a:solidFill>
                <a:srgbClr val="A6A6A6"/>
              </a:solidFill>
              <a:ln w="9528" cap="flat">
                <a:solidFill>
                  <a:srgbClr val="FFFFFF">
                    <a:alpha val="50000"/>
                  </a:srgbClr>
                </a:solidFill>
                <a:prstDash val="solid"/>
                <a:round/>
              </a:ln>
            </c:spPr>
            <c:extLst>
              <c:ext xmlns:c16="http://schemas.microsoft.com/office/drawing/2014/chart" uri="{C3380CC4-5D6E-409C-BE32-E72D297353CC}">
                <c16:uniqueId val="{00000002-BBB2-489D-87E2-215C97CDF33C}"/>
              </c:ext>
            </c:extLst>
          </c:dPt>
          <c:dPt>
            <c:idx val="3"/>
            <c:invertIfNegative val="0"/>
            <c:bubble3D val="0"/>
            <c:spPr>
              <a:gradFill>
                <a:gsLst>
                  <a:gs pos="0">
                    <a:srgbClr val="003F77"/>
                  </a:gs>
                  <a:gs pos="100000">
                    <a:srgbClr val="005FAD"/>
                  </a:gs>
                </a:gsLst>
                <a:lin ang="0"/>
              </a:gradFill>
              <a:ln w="9528" cap="flat">
                <a:solidFill>
                  <a:srgbClr val="FFFFFF">
                    <a:alpha val="50000"/>
                  </a:srgbClr>
                </a:solidFill>
                <a:prstDash val="solid"/>
                <a:round/>
              </a:ln>
            </c:spPr>
            <c:extLst>
              <c:ext xmlns:c16="http://schemas.microsoft.com/office/drawing/2014/chart" uri="{C3380CC4-5D6E-409C-BE32-E72D297353CC}">
                <c16:uniqueId val="{00000003-BBB2-489D-87E2-215C97CDF33C}"/>
              </c:ext>
            </c:extLst>
          </c:dPt>
          <c:dPt>
            <c:idx val="4"/>
            <c:invertIfNegative val="0"/>
            <c:bubble3D val="0"/>
            <c:spPr>
              <a:gradFill>
                <a:gsLst>
                  <a:gs pos="0">
                    <a:srgbClr val="003F77"/>
                  </a:gs>
                  <a:gs pos="100000">
                    <a:srgbClr val="005FAD"/>
                  </a:gs>
                </a:gsLst>
                <a:lin ang="0"/>
              </a:gradFill>
              <a:ln w="9528" cap="flat">
                <a:solidFill>
                  <a:srgbClr val="FFFFFF">
                    <a:alpha val="50000"/>
                  </a:srgbClr>
                </a:solidFill>
                <a:prstDash val="solid"/>
                <a:round/>
              </a:ln>
            </c:spPr>
            <c:extLst>
              <c:ext xmlns:c16="http://schemas.microsoft.com/office/drawing/2014/chart" uri="{C3380CC4-5D6E-409C-BE32-E72D297353CC}">
                <c16:uniqueId val="{00000004-BBB2-489D-87E2-215C97CDF33C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30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separator>; </c:separator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BBB2-489D-87E2-215C97CDF33C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24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separator>; </c:separator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BBB2-489D-87E2-215C97CDF33C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43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separator>; </c:separator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BBB2-489D-87E2-215C97CDF33C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2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separator>; </c:separator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BBB2-489D-87E2-215C97CDF33C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1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separator>; </c:separator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4-BBB2-489D-87E2-215C97CDF33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lIns="0" tIns="0" rIns="0" bIns="0"/>
              <a:lstStyle/>
              <a:p>
                <a:pPr marL="0" marR="0" indent="0" algn="ctr" defTabSz="91440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tabLst/>
                  <a:defRPr sz="1800" b="1" i="0" u="none" strike="noStrike" kern="1200" baseline="0">
                    <a:solidFill>
                      <a:srgbClr val="404040"/>
                    </a:solidFill>
                    <a:latin typeface="Calibri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eparator>; </c:separator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</c:ext>
            </c:extLst>
          </c:dLbls>
          <c:cat>
            <c:strLit>
              <c:ptCount val="5"/>
              <c:pt idx="0">
                <c:v>Zdecydowanie rzadziej</c:v>
              </c:pt>
              <c:pt idx="1">
                <c:v>Raczej rzadziej</c:v>
              </c:pt>
              <c:pt idx="2">
                <c:v>Bez zmian</c:v>
              </c:pt>
              <c:pt idx="3">
                <c:v>Raczej częściej</c:v>
              </c:pt>
              <c:pt idx="4">
                <c:v>Zdecydowanie częściej</c:v>
              </c:pt>
            </c:strLit>
          </c:cat>
          <c:val>
            <c:numLit>
              <c:formatCode>General</c:formatCode>
              <c:ptCount val="5"/>
              <c:pt idx="0">
                <c:v>0.3</c:v>
              </c:pt>
              <c:pt idx="1">
                <c:v>0.24</c:v>
              </c:pt>
              <c:pt idx="2">
                <c:v>0.43</c:v>
              </c:pt>
              <c:pt idx="3">
                <c:v>0.02</c:v>
              </c:pt>
              <c:pt idx="4">
                <c:v>0.01</c:v>
              </c:pt>
            </c:numLit>
          </c:val>
          <c:extLst>
            <c:ext xmlns:c16="http://schemas.microsoft.com/office/drawing/2014/chart" uri="{C3380CC4-5D6E-409C-BE32-E72D297353CC}">
              <c16:uniqueId val="{0000000A-0D51-4A6D-8F68-5185DFDBCAC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5"/>
        <c:axId val="466416920"/>
        <c:axId val="466415936"/>
      </c:barChart>
      <c:valAx>
        <c:axId val="466415936"/>
        <c:scaling>
          <c:orientation val="minMax"/>
        </c:scaling>
        <c:delete val="0"/>
        <c:axPos val="b"/>
        <c:numFmt formatCode="0%" sourceLinked="0"/>
        <c:majorTickMark val="none"/>
        <c:minorTickMark val="none"/>
        <c:tickLblPos val="none"/>
        <c:spPr>
          <a:noFill/>
          <a:ln>
            <a:noFill/>
          </a:ln>
        </c:spPr>
        <c:txPr>
          <a:bodyPr lIns="0" tIns="0" rIns="0" bIns="0"/>
          <a:lstStyle/>
          <a:p>
            <a:pPr marL="0" marR="0" indent="0"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sz="1197" b="0" i="0" u="none" strike="noStrike" kern="1200" baseline="0">
                <a:solidFill>
                  <a:srgbClr val="404040"/>
                </a:solidFill>
                <a:latin typeface="Calibri"/>
              </a:defRPr>
            </a:pPr>
            <a:endParaRPr lang="pl-PL"/>
          </a:p>
        </c:txPr>
        <c:crossAx val="466416920"/>
        <c:crosses val="autoZero"/>
        <c:crossBetween val="between"/>
      </c:valAx>
      <c:catAx>
        <c:axId val="466416920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spPr>
          <a:noFill/>
          <a:ln>
            <a:noFill/>
          </a:ln>
        </c:spPr>
        <c:txPr>
          <a:bodyPr lIns="0" tIns="0" rIns="0" bIns="0"/>
          <a:lstStyle/>
          <a:p>
            <a:pPr marL="0" marR="0" indent="0"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sz="1800" b="1" i="0" u="none" strike="noStrike" kern="1200" cap="all" baseline="0">
                <a:solidFill>
                  <a:srgbClr val="404040"/>
                </a:solidFill>
                <a:latin typeface="Calibri"/>
              </a:defRPr>
            </a:pPr>
            <a:endParaRPr lang="pl-PL"/>
          </a:p>
        </c:txPr>
        <c:crossAx val="466415936"/>
        <c:crosses val="autoZero"/>
        <c:auto val="1"/>
        <c:lblAlgn val="ctr"/>
        <c:lblOffset val="100"/>
        <c:noMultiLvlLbl val="0"/>
      </c:catAx>
      <c:spPr>
        <a:noFill/>
        <a:ln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 lIns="0" tIns="0" rIns="0" bIns="0"/>
    <a:lstStyle/>
    <a:p>
      <a:pPr marL="0" marR="0" indent="0" defTabSz="914400" fontAlgn="auto" hangingPunct="1">
        <a:lnSpc>
          <a:spcPct val="100000"/>
        </a:lnSpc>
        <a:spcBef>
          <a:spcPts val="0"/>
        </a:spcBef>
        <a:spcAft>
          <a:spcPts val="0"/>
        </a:spcAft>
        <a:tabLst/>
        <a:defRPr lang="pl-PL" sz="1197" b="0" i="0" u="none" strike="noStrike" kern="1200" baseline="0">
          <a:solidFill>
            <a:srgbClr val="000000"/>
          </a:solidFill>
          <a:latin typeface="Calibri"/>
        </a:defRPr>
      </a:pPr>
      <a:endParaRPr lang="pl-PL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c:style val="2"/>
  <c:chart>
    <c:autoTitleDeleted val="1"/>
    <c:plotArea>
      <c:layout>
        <c:manualLayout>
          <c:xMode val="edge"/>
          <c:yMode val="edge"/>
          <c:x val="0"/>
          <c:y val="0"/>
          <c:w val="0.59017345482818562"/>
          <c:h val="0.95602317538025783"/>
        </c:manualLayout>
      </c:layout>
      <c:barChart>
        <c:barDir val="bar"/>
        <c:grouping val="clustered"/>
        <c:varyColors val="0"/>
        <c:ser>
          <c:idx val="0"/>
          <c:order val="0"/>
          <c:tx>
            <c:v>Polacy 18+</c:v>
          </c:tx>
          <c:spPr>
            <a:solidFill>
              <a:srgbClr val="0070C0"/>
            </a:solidFill>
            <a:ln w="9528" cap="flat">
              <a:solidFill>
                <a:srgbClr val="FFFFFF">
                  <a:alpha val="50000"/>
                </a:srgbClr>
              </a:solidFill>
              <a:prstDash val="solid"/>
              <a:round/>
            </a:ln>
          </c:spPr>
          <c:invertIfNegative val="0"/>
          <c:dPt>
            <c:idx val="0"/>
            <c:invertIfNegative val="0"/>
            <c:bubble3D val="0"/>
            <c:spPr>
              <a:gradFill>
                <a:gsLst>
                  <a:gs pos="0">
                    <a:srgbClr val="A00000"/>
                  </a:gs>
                  <a:gs pos="100000">
                    <a:srgbClr val="E60000"/>
                  </a:gs>
                </a:gsLst>
                <a:lin ang="0"/>
              </a:gradFill>
              <a:ln w="9528" cap="flat">
                <a:solidFill>
                  <a:srgbClr val="FFFFFF">
                    <a:alpha val="50000"/>
                  </a:srgbClr>
                </a:solidFill>
                <a:prstDash val="solid"/>
                <a:round/>
              </a:ln>
            </c:spPr>
            <c:extLst>
              <c:ext xmlns:c16="http://schemas.microsoft.com/office/drawing/2014/chart" uri="{C3380CC4-5D6E-409C-BE32-E72D297353CC}">
                <c16:uniqueId val="{00000000-FB75-4EBA-A4E8-123D2A159A87}"/>
              </c:ext>
            </c:extLst>
          </c:dPt>
          <c:dPt>
            <c:idx val="1"/>
            <c:invertIfNegative val="0"/>
            <c:bubble3D val="0"/>
            <c:spPr>
              <a:gradFill>
                <a:gsLst>
                  <a:gs pos="0">
                    <a:srgbClr val="A00000"/>
                  </a:gs>
                  <a:gs pos="100000">
                    <a:srgbClr val="E60000"/>
                  </a:gs>
                </a:gsLst>
                <a:lin ang="0"/>
              </a:gradFill>
              <a:ln w="9528" cap="flat">
                <a:solidFill>
                  <a:srgbClr val="FFFFFF">
                    <a:alpha val="50000"/>
                  </a:srgbClr>
                </a:solidFill>
                <a:prstDash val="solid"/>
                <a:round/>
              </a:ln>
            </c:spPr>
            <c:extLst>
              <c:ext xmlns:c16="http://schemas.microsoft.com/office/drawing/2014/chart" uri="{C3380CC4-5D6E-409C-BE32-E72D297353CC}">
                <c16:uniqueId val="{00000001-FB75-4EBA-A4E8-123D2A159A87}"/>
              </c:ext>
            </c:extLst>
          </c:dPt>
          <c:dPt>
            <c:idx val="2"/>
            <c:invertIfNegative val="0"/>
            <c:bubble3D val="0"/>
            <c:spPr>
              <a:solidFill>
                <a:srgbClr val="A6A6A6"/>
              </a:solidFill>
              <a:ln w="9528" cap="flat">
                <a:solidFill>
                  <a:srgbClr val="FFFFFF">
                    <a:alpha val="50000"/>
                  </a:srgbClr>
                </a:solidFill>
                <a:prstDash val="solid"/>
                <a:round/>
              </a:ln>
            </c:spPr>
            <c:extLst>
              <c:ext xmlns:c16="http://schemas.microsoft.com/office/drawing/2014/chart" uri="{C3380CC4-5D6E-409C-BE32-E72D297353CC}">
                <c16:uniqueId val="{00000002-FB75-4EBA-A4E8-123D2A159A87}"/>
              </c:ext>
            </c:extLst>
          </c:dPt>
          <c:dPt>
            <c:idx val="3"/>
            <c:invertIfNegative val="0"/>
            <c:bubble3D val="0"/>
            <c:spPr>
              <a:gradFill>
                <a:gsLst>
                  <a:gs pos="0">
                    <a:srgbClr val="003F77"/>
                  </a:gs>
                  <a:gs pos="100000">
                    <a:srgbClr val="005FAD"/>
                  </a:gs>
                </a:gsLst>
                <a:lin ang="0"/>
              </a:gradFill>
              <a:ln w="9528" cap="flat">
                <a:solidFill>
                  <a:srgbClr val="FFFFFF">
                    <a:alpha val="50000"/>
                  </a:srgbClr>
                </a:solidFill>
                <a:prstDash val="solid"/>
                <a:round/>
              </a:ln>
            </c:spPr>
            <c:extLst>
              <c:ext xmlns:c16="http://schemas.microsoft.com/office/drawing/2014/chart" uri="{C3380CC4-5D6E-409C-BE32-E72D297353CC}">
                <c16:uniqueId val="{00000003-FB75-4EBA-A4E8-123D2A159A87}"/>
              </c:ext>
            </c:extLst>
          </c:dPt>
          <c:dPt>
            <c:idx val="4"/>
            <c:invertIfNegative val="0"/>
            <c:bubble3D val="0"/>
            <c:spPr>
              <a:gradFill>
                <a:gsLst>
                  <a:gs pos="0">
                    <a:srgbClr val="003F77"/>
                  </a:gs>
                  <a:gs pos="100000">
                    <a:srgbClr val="005FAD"/>
                  </a:gs>
                </a:gsLst>
                <a:lin ang="0"/>
              </a:gradFill>
              <a:ln w="9528" cap="flat">
                <a:solidFill>
                  <a:srgbClr val="FFFFFF">
                    <a:alpha val="50000"/>
                  </a:srgbClr>
                </a:solidFill>
                <a:prstDash val="solid"/>
                <a:round/>
              </a:ln>
            </c:spPr>
            <c:extLst>
              <c:ext xmlns:c16="http://schemas.microsoft.com/office/drawing/2014/chart" uri="{C3380CC4-5D6E-409C-BE32-E72D297353CC}">
                <c16:uniqueId val="{00000004-FB75-4EBA-A4E8-123D2A159A87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12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separator>; </c:separator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FB75-4EBA-A4E8-123D2A159A87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46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separator>; </c:separator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FB75-4EBA-A4E8-123D2A159A87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33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separator>; </c:separator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FB75-4EBA-A4E8-123D2A159A87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 dirty="0"/>
                      <a:t>7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separator>; </c:separator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FB75-4EBA-A4E8-123D2A159A87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2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separator>; </c:separator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4-FB75-4EBA-A4E8-123D2A159A8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lIns="0" tIns="0" rIns="0" bIns="0"/>
              <a:lstStyle/>
              <a:p>
                <a:pPr marL="0" marR="0" indent="0" algn="ctr" defTabSz="91440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tabLst/>
                  <a:defRPr sz="1800" b="1" i="0" u="none" strike="noStrike" kern="1200" baseline="0">
                    <a:solidFill>
                      <a:srgbClr val="404040"/>
                    </a:solidFill>
                    <a:latin typeface="Calibri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eparator>; </c:separator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</c:ext>
            </c:extLst>
          </c:dLbls>
          <c:cat>
            <c:strLit>
              <c:ptCount val="5"/>
              <c:pt idx="0">
                <c:v>Zdecydowanie wyższe</c:v>
              </c:pt>
              <c:pt idx="1">
                <c:v>Wyższe</c:v>
              </c:pt>
              <c:pt idx="2">
                <c:v>Bez zmian</c:v>
              </c:pt>
              <c:pt idx="3">
                <c:v>Niższe</c:v>
              </c:pt>
              <c:pt idx="4">
                <c:v>Zdecydowanie niższe</c:v>
              </c:pt>
            </c:strLit>
          </c:cat>
          <c:val>
            <c:numLit>
              <c:formatCode>General</c:formatCode>
              <c:ptCount val="5"/>
              <c:pt idx="0">
                <c:v>0.12</c:v>
              </c:pt>
              <c:pt idx="1">
                <c:v>0.46</c:v>
              </c:pt>
              <c:pt idx="2">
                <c:v>0.33</c:v>
              </c:pt>
              <c:pt idx="3">
                <c:v>7.0000000000000007E-2</c:v>
              </c:pt>
              <c:pt idx="4">
                <c:v>0.02</c:v>
              </c:pt>
            </c:numLit>
          </c:val>
          <c:extLst>
            <c:ext xmlns:c16="http://schemas.microsoft.com/office/drawing/2014/chart" uri="{C3380CC4-5D6E-409C-BE32-E72D297353CC}">
              <c16:uniqueId val="{0000000A-611A-46CA-88A6-DCB420A49EC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5"/>
        <c:axId val="129915808"/>
        <c:axId val="466415608"/>
      </c:barChart>
      <c:valAx>
        <c:axId val="466415608"/>
        <c:scaling>
          <c:orientation val="minMax"/>
        </c:scaling>
        <c:delete val="0"/>
        <c:axPos val="b"/>
        <c:numFmt formatCode="0%" sourceLinked="0"/>
        <c:majorTickMark val="none"/>
        <c:minorTickMark val="none"/>
        <c:tickLblPos val="none"/>
        <c:spPr>
          <a:noFill/>
          <a:ln>
            <a:noFill/>
          </a:ln>
        </c:spPr>
        <c:txPr>
          <a:bodyPr lIns="0" tIns="0" rIns="0" bIns="0"/>
          <a:lstStyle/>
          <a:p>
            <a:pPr marL="0" marR="0" indent="0"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sz="1197" b="0" i="0" u="none" strike="noStrike" kern="1200" baseline="0">
                <a:solidFill>
                  <a:srgbClr val="404040"/>
                </a:solidFill>
                <a:latin typeface="Calibri"/>
              </a:defRPr>
            </a:pPr>
            <a:endParaRPr lang="pl-PL"/>
          </a:p>
        </c:txPr>
        <c:crossAx val="129915808"/>
        <c:crosses val="autoZero"/>
        <c:crossBetween val="between"/>
      </c:valAx>
      <c:catAx>
        <c:axId val="129915808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spPr>
          <a:noFill/>
          <a:ln>
            <a:noFill/>
          </a:ln>
        </c:spPr>
        <c:txPr>
          <a:bodyPr lIns="0" tIns="0" rIns="0" bIns="0"/>
          <a:lstStyle/>
          <a:p>
            <a:pPr marL="0" marR="0" indent="0"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sz="1400" b="1" i="0" u="none" strike="noStrike" kern="1200" cap="all" baseline="0">
                <a:solidFill>
                  <a:srgbClr val="404040"/>
                </a:solidFill>
                <a:latin typeface="Calibri"/>
              </a:defRPr>
            </a:pPr>
            <a:endParaRPr lang="pl-PL"/>
          </a:p>
        </c:txPr>
        <c:crossAx val="466415608"/>
        <c:crosses val="autoZero"/>
        <c:auto val="1"/>
        <c:lblAlgn val="ctr"/>
        <c:lblOffset val="100"/>
        <c:noMultiLvlLbl val="0"/>
      </c:catAx>
      <c:spPr>
        <a:noFill/>
        <a:ln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 lIns="0" tIns="0" rIns="0" bIns="0"/>
    <a:lstStyle/>
    <a:p>
      <a:pPr marL="0" marR="0" indent="0" defTabSz="914400" fontAlgn="auto" hangingPunct="1">
        <a:lnSpc>
          <a:spcPct val="100000"/>
        </a:lnSpc>
        <a:spcBef>
          <a:spcPts val="0"/>
        </a:spcBef>
        <a:spcAft>
          <a:spcPts val="0"/>
        </a:spcAft>
        <a:tabLst/>
        <a:defRPr lang="pl-PL" sz="1197" b="0" i="0" u="none" strike="noStrike" kern="1200" baseline="0">
          <a:solidFill>
            <a:srgbClr val="000000"/>
          </a:solidFill>
          <a:latin typeface="Calibri"/>
        </a:defRPr>
      </a:pPr>
      <a:endParaRPr lang="pl-PL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c:style val="2"/>
  <c:chart>
    <c:autoTitleDeleted val="1"/>
    <c:plotArea>
      <c:layout>
        <c:manualLayout>
          <c:xMode val="edge"/>
          <c:yMode val="edge"/>
          <c:x val="0"/>
          <c:y val="0"/>
          <c:w val="0.62495600631238457"/>
          <c:h val="0.95602324970286967"/>
        </c:manualLayout>
      </c:layout>
      <c:barChart>
        <c:barDir val="bar"/>
        <c:grouping val="clustered"/>
        <c:varyColors val="0"/>
        <c:ser>
          <c:idx val="0"/>
          <c:order val="0"/>
          <c:tx>
            <c:v>Polacy 18+</c:v>
          </c:tx>
          <c:spPr>
            <a:solidFill>
              <a:srgbClr val="0070C0"/>
            </a:solidFill>
            <a:ln w="9528" cap="flat">
              <a:solidFill>
                <a:srgbClr val="FFFFFF">
                  <a:alpha val="50000"/>
                </a:srgbClr>
              </a:solidFill>
              <a:prstDash val="solid"/>
              <a:round/>
            </a:ln>
          </c:spPr>
          <c:invertIfNegative val="0"/>
          <c:dPt>
            <c:idx val="0"/>
            <c:invertIfNegative val="0"/>
            <c:bubble3D val="0"/>
            <c:spPr>
              <a:gradFill>
                <a:gsLst>
                  <a:gs pos="0">
                    <a:srgbClr val="A00000"/>
                  </a:gs>
                  <a:gs pos="100000">
                    <a:srgbClr val="E60000"/>
                  </a:gs>
                </a:gsLst>
                <a:lin ang="0"/>
              </a:gradFill>
              <a:ln w="9528" cap="flat">
                <a:solidFill>
                  <a:srgbClr val="FFFFFF">
                    <a:alpha val="50000"/>
                  </a:srgbClr>
                </a:solidFill>
                <a:prstDash val="solid"/>
                <a:round/>
              </a:ln>
            </c:spPr>
            <c:extLst>
              <c:ext xmlns:c16="http://schemas.microsoft.com/office/drawing/2014/chart" uri="{C3380CC4-5D6E-409C-BE32-E72D297353CC}">
                <c16:uniqueId val="{00000000-8AA1-429C-90A0-F9A6175614C4}"/>
              </c:ext>
            </c:extLst>
          </c:dPt>
          <c:dPt>
            <c:idx val="1"/>
            <c:invertIfNegative val="0"/>
            <c:bubble3D val="0"/>
            <c:spPr>
              <a:gradFill>
                <a:gsLst>
                  <a:gs pos="0">
                    <a:srgbClr val="A00000"/>
                  </a:gs>
                  <a:gs pos="100000">
                    <a:srgbClr val="E60000"/>
                  </a:gs>
                </a:gsLst>
                <a:lin ang="0"/>
              </a:gradFill>
              <a:ln w="9528" cap="flat">
                <a:solidFill>
                  <a:srgbClr val="FFFFFF">
                    <a:alpha val="50000"/>
                  </a:srgbClr>
                </a:solidFill>
                <a:prstDash val="solid"/>
                <a:round/>
              </a:ln>
            </c:spPr>
            <c:extLst>
              <c:ext xmlns:c16="http://schemas.microsoft.com/office/drawing/2014/chart" uri="{C3380CC4-5D6E-409C-BE32-E72D297353CC}">
                <c16:uniqueId val="{00000001-8AA1-429C-90A0-F9A6175614C4}"/>
              </c:ext>
            </c:extLst>
          </c:dPt>
          <c:dPt>
            <c:idx val="2"/>
            <c:invertIfNegative val="0"/>
            <c:bubble3D val="0"/>
            <c:spPr>
              <a:solidFill>
                <a:srgbClr val="A6A6A6"/>
              </a:solidFill>
              <a:ln w="9528" cap="flat">
                <a:solidFill>
                  <a:srgbClr val="FFFFFF">
                    <a:alpha val="50000"/>
                  </a:srgbClr>
                </a:solidFill>
                <a:prstDash val="solid"/>
                <a:round/>
              </a:ln>
            </c:spPr>
            <c:extLst>
              <c:ext xmlns:c16="http://schemas.microsoft.com/office/drawing/2014/chart" uri="{C3380CC4-5D6E-409C-BE32-E72D297353CC}">
                <c16:uniqueId val="{00000002-8AA1-429C-90A0-F9A6175614C4}"/>
              </c:ext>
            </c:extLst>
          </c:dPt>
          <c:dPt>
            <c:idx val="3"/>
            <c:invertIfNegative val="0"/>
            <c:bubble3D val="0"/>
            <c:spPr>
              <a:gradFill>
                <a:gsLst>
                  <a:gs pos="0">
                    <a:srgbClr val="003F77"/>
                  </a:gs>
                  <a:gs pos="100000">
                    <a:srgbClr val="005FAD"/>
                  </a:gs>
                </a:gsLst>
                <a:lin ang="0"/>
              </a:gradFill>
              <a:ln w="9528" cap="flat">
                <a:solidFill>
                  <a:srgbClr val="FFFFFF">
                    <a:alpha val="50000"/>
                  </a:srgbClr>
                </a:solidFill>
                <a:prstDash val="solid"/>
                <a:round/>
              </a:ln>
            </c:spPr>
            <c:extLst>
              <c:ext xmlns:c16="http://schemas.microsoft.com/office/drawing/2014/chart" uri="{C3380CC4-5D6E-409C-BE32-E72D297353CC}">
                <c16:uniqueId val="{00000003-8AA1-429C-90A0-F9A6175614C4}"/>
              </c:ext>
            </c:extLst>
          </c:dPt>
          <c:dPt>
            <c:idx val="4"/>
            <c:invertIfNegative val="0"/>
            <c:bubble3D val="0"/>
            <c:spPr>
              <a:gradFill>
                <a:gsLst>
                  <a:gs pos="0">
                    <a:srgbClr val="003F77"/>
                  </a:gs>
                  <a:gs pos="100000">
                    <a:srgbClr val="005FAD"/>
                  </a:gs>
                </a:gsLst>
                <a:lin ang="0"/>
              </a:gradFill>
              <a:ln w="9528" cap="flat">
                <a:solidFill>
                  <a:srgbClr val="FFFFFF">
                    <a:alpha val="50000"/>
                  </a:srgbClr>
                </a:solidFill>
                <a:prstDash val="solid"/>
                <a:round/>
              </a:ln>
            </c:spPr>
            <c:extLst>
              <c:ext xmlns:c16="http://schemas.microsoft.com/office/drawing/2014/chart" uri="{C3380CC4-5D6E-409C-BE32-E72D297353CC}">
                <c16:uniqueId val="{00000004-8AA1-429C-90A0-F9A6175614C4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10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separator>; </c:separator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8AA1-429C-90A0-F9A6175614C4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31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separator>; </c:separator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8AA1-429C-90A0-F9A6175614C4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52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separator>; </c:separator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8AA1-429C-90A0-F9A6175614C4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6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separator>; </c:separator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8AA1-429C-90A0-F9A6175614C4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1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separator>; </c:separator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4-8AA1-429C-90A0-F9A6175614C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lIns="0" tIns="0" rIns="0" bIns="0"/>
              <a:lstStyle/>
              <a:p>
                <a:pPr marL="0" marR="0" indent="0" algn="ctr" defTabSz="91440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tabLst/>
                  <a:defRPr sz="2000" b="1" i="0" u="none" strike="noStrike" kern="1200" baseline="0">
                    <a:solidFill>
                      <a:srgbClr val="404040"/>
                    </a:solidFill>
                    <a:latin typeface="Calibri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eparator>; </c:separator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</c:ext>
            </c:extLst>
          </c:dLbls>
          <c:cat>
            <c:strLit>
              <c:ptCount val="5"/>
              <c:pt idx="0">
                <c:v>Zdecydowanie gorsza</c:v>
              </c:pt>
              <c:pt idx="1">
                <c:v>Gorsza</c:v>
              </c:pt>
              <c:pt idx="2">
                <c:v>Bez zmian</c:v>
              </c:pt>
              <c:pt idx="3">
                <c:v>Lepsza</c:v>
              </c:pt>
              <c:pt idx="4">
                <c:v>Zdecydowanie lepsza</c:v>
              </c:pt>
            </c:strLit>
          </c:cat>
          <c:val>
            <c:numLit>
              <c:formatCode>General</c:formatCode>
              <c:ptCount val="5"/>
              <c:pt idx="0">
                <c:v>0.1</c:v>
              </c:pt>
              <c:pt idx="1">
                <c:v>0.31</c:v>
              </c:pt>
              <c:pt idx="2">
                <c:v>0.52</c:v>
              </c:pt>
              <c:pt idx="3">
                <c:v>0.06</c:v>
              </c:pt>
              <c:pt idx="4">
                <c:v>0.01</c:v>
              </c:pt>
            </c:numLit>
          </c:val>
          <c:extLst>
            <c:ext xmlns:c16="http://schemas.microsoft.com/office/drawing/2014/chart" uri="{C3380CC4-5D6E-409C-BE32-E72D297353CC}">
              <c16:uniqueId val="{0000000A-9A61-4BC9-8C8C-88098B7C1B1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5"/>
        <c:axId val="465930016"/>
        <c:axId val="465929688"/>
      </c:barChart>
      <c:valAx>
        <c:axId val="465929688"/>
        <c:scaling>
          <c:orientation val="minMax"/>
        </c:scaling>
        <c:delete val="0"/>
        <c:axPos val="b"/>
        <c:numFmt formatCode="0%" sourceLinked="0"/>
        <c:majorTickMark val="none"/>
        <c:minorTickMark val="none"/>
        <c:tickLblPos val="none"/>
        <c:spPr>
          <a:noFill/>
          <a:ln>
            <a:noFill/>
          </a:ln>
        </c:spPr>
        <c:txPr>
          <a:bodyPr lIns="0" tIns="0" rIns="0" bIns="0"/>
          <a:lstStyle/>
          <a:p>
            <a:pPr marL="0" marR="0" indent="0"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sz="1197" b="0" i="0" u="none" strike="noStrike" kern="1200" baseline="0">
                <a:solidFill>
                  <a:srgbClr val="404040"/>
                </a:solidFill>
                <a:latin typeface="Calibri"/>
              </a:defRPr>
            </a:pPr>
            <a:endParaRPr lang="pl-PL"/>
          </a:p>
        </c:txPr>
        <c:crossAx val="465930016"/>
        <c:crosses val="autoZero"/>
        <c:crossBetween val="between"/>
      </c:valAx>
      <c:catAx>
        <c:axId val="465930016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spPr>
          <a:noFill/>
          <a:ln>
            <a:noFill/>
          </a:ln>
        </c:spPr>
        <c:txPr>
          <a:bodyPr lIns="0" tIns="0" rIns="0" bIns="0"/>
          <a:lstStyle/>
          <a:p>
            <a:pPr marL="0" marR="0" indent="0"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sz="2000" b="1" i="0" u="none" strike="noStrike" kern="1200" cap="all" baseline="0">
                <a:solidFill>
                  <a:srgbClr val="404040"/>
                </a:solidFill>
                <a:latin typeface="Calibri"/>
              </a:defRPr>
            </a:pPr>
            <a:endParaRPr lang="pl-PL"/>
          </a:p>
        </c:txPr>
        <c:crossAx val="465929688"/>
        <c:crosses val="autoZero"/>
        <c:auto val="1"/>
        <c:lblAlgn val="ctr"/>
        <c:lblOffset val="100"/>
        <c:noMultiLvlLbl val="0"/>
      </c:catAx>
      <c:spPr>
        <a:noFill/>
        <a:ln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 lIns="0" tIns="0" rIns="0" bIns="0"/>
    <a:lstStyle/>
    <a:p>
      <a:pPr marL="0" marR="0" indent="0" defTabSz="914400" fontAlgn="auto" hangingPunct="1">
        <a:lnSpc>
          <a:spcPct val="100000"/>
        </a:lnSpc>
        <a:spcBef>
          <a:spcPts val="0"/>
        </a:spcBef>
        <a:spcAft>
          <a:spcPts val="0"/>
        </a:spcAft>
        <a:tabLst/>
        <a:defRPr lang="pl-PL" sz="1197" b="0" i="0" u="none" strike="noStrike" kern="1200" baseline="0">
          <a:solidFill>
            <a:srgbClr val="000000"/>
          </a:solidFill>
          <a:latin typeface="Calibri"/>
        </a:defRPr>
      </a:pPr>
      <a:endParaRPr lang="pl-PL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c:style val="2"/>
  <c:chart>
    <c:autoTitleDeleted val="1"/>
    <c:plotArea>
      <c:layout>
        <c:manualLayout>
          <c:xMode val="edge"/>
          <c:yMode val="edge"/>
          <c:x val="0"/>
          <c:y val="0"/>
          <c:w val="0.65607957420592489"/>
          <c:h val="0.8652775950980347"/>
        </c:manualLayout>
      </c:layout>
      <c:barChart>
        <c:barDir val="bar"/>
        <c:grouping val="clustered"/>
        <c:varyColors val="0"/>
        <c:ser>
          <c:idx val="0"/>
          <c:order val="0"/>
          <c:tx>
            <c:v>Polacy 18+</c:v>
          </c:tx>
          <c:spPr>
            <a:gradFill>
              <a:gsLst>
                <a:gs pos="0">
                  <a:srgbClr val="003F77"/>
                </a:gs>
                <a:gs pos="100000">
                  <a:srgbClr val="005FAD"/>
                </a:gs>
              </a:gsLst>
              <a:lin ang="0"/>
            </a:gradFill>
            <a:ln w="9528" cap="flat">
              <a:solidFill>
                <a:srgbClr val="FFFFFF">
                  <a:alpha val="50000"/>
                </a:srgbClr>
              </a:solidFill>
              <a:prstDash val="solid"/>
              <a:round/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BFBFBF"/>
              </a:solidFill>
              <a:ln w="9528" cap="flat">
                <a:solidFill>
                  <a:srgbClr val="FFFFFF">
                    <a:alpha val="50000"/>
                  </a:srgbClr>
                </a:solidFill>
                <a:prstDash val="solid"/>
                <a:round/>
              </a:ln>
            </c:spPr>
            <c:extLst>
              <c:ext xmlns:c16="http://schemas.microsoft.com/office/drawing/2014/chart" uri="{C3380CC4-5D6E-409C-BE32-E72D297353CC}">
                <c16:uniqueId val="{00000000-CAB7-4415-91E5-3D49AB5E05E8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CAB7-4415-91E5-3D49AB5E05E8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/>
                      <a:t>38%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separator>; </c:separator>
              <c:extLst>
                <c:ext xmlns:c15="http://schemas.microsoft.com/office/drawing/2012/chart" uri="{CE6537A1-D6FC-4f65-9D91-7224C49458BB}">
                  <c15:layout>
                    <c:manualLayout>
                      <c:w val="7.1623366884864897E-2"/>
                      <c:h val="0.15625837806675036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0-CAB7-4415-91E5-3D49AB5E05E8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dirty="0"/>
                      <a:t>62%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separator>; </c:separator>
              <c:extLst>
                <c:ext xmlns:c15="http://schemas.microsoft.com/office/drawing/2012/chart" uri="{CE6537A1-D6FC-4f65-9D91-7224C49458BB}">
                  <c15:layout>
                    <c:manualLayout>
                      <c:w val="5.1069502272793478E-2"/>
                      <c:h val="0.15625837806675036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1-CAB7-4415-91E5-3D49AB5E05E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lIns="0" tIns="0" rIns="0" bIns="0"/>
              <a:lstStyle/>
              <a:p>
                <a:pPr marL="0" marR="0" indent="0" algn="ctr" defTabSz="91440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tabLst/>
                  <a:defRPr sz="2000" b="1" i="0" u="none" strike="noStrike" kern="1200" baseline="0">
                    <a:solidFill>
                      <a:srgbClr val="404040"/>
                    </a:solidFill>
                    <a:latin typeface="Calibri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eparator>; </c:separator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</c:ext>
            </c:extLst>
          </c:dLbls>
          <c:cat>
            <c:strLit>
              <c:ptCount val="2"/>
              <c:pt idx="0">
                <c:v>Nie</c:v>
              </c:pt>
              <c:pt idx="1">
                <c:v>Tak</c:v>
              </c:pt>
            </c:strLit>
          </c:cat>
          <c:val>
            <c:numLit>
              <c:formatCode>General</c:formatCode>
              <c:ptCount val="2"/>
              <c:pt idx="0">
                <c:v>0.38035714285714284</c:v>
              </c:pt>
              <c:pt idx="1">
                <c:v>0.61964285714285716</c:v>
              </c:pt>
            </c:numLit>
          </c:val>
          <c:extLst>
            <c:ext xmlns:c16="http://schemas.microsoft.com/office/drawing/2014/chart" uri="{C3380CC4-5D6E-409C-BE32-E72D297353CC}">
              <c16:uniqueId val="{00000004-49CA-44A3-977E-04288E1E0AF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5"/>
        <c:axId val="210553584"/>
        <c:axId val="210551616"/>
      </c:barChart>
      <c:valAx>
        <c:axId val="210551616"/>
        <c:scaling>
          <c:orientation val="minMax"/>
          <c:max val="0.9"/>
        </c:scaling>
        <c:delete val="1"/>
        <c:axPos val="b"/>
        <c:numFmt formatCode="0%" sourceLinked="0"/>
        <c:majorTickMark val="out"/>
        <c:minorTickMark val="none"/>
        <c:tickLblPos val="nextTo"/>
        <c:crossAx val="210553584"/>
        <c:crosses val="autoZero"/>
        <c:crossBetween val="between"/>
      </c:valAx>
      <c:catAx>
        <c:axId val="210553584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spPr>
          <a:noFill/>
          <a:ln>
            <a:noFill/>
          </a:ln>
        </c:spPr>
        <c:txPr>
          <a:bodyPr lIns="0" tIns="0" rIns="0" bIns="0"/>
          <a:lstStyle/>
          <a:p>
            <a:pPr marL="0" marR="0" indent="0"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sz="1400" b="1" i="0" u="none" strike="noStrike" kern="1200" cap="all" baseline="0">
                <a:solidFill>
                  <a:srgbClr val="404040"/>
                </a:solidFill>
                <a:latin typeface="Calibri"/>
              </a:defRPr>
            </a:pPr>
            <a:endParaRPr lang="pl-PL"/>
          </a:p>
        </c:txPr>
        <c:crossAx val="210551616"/>
        <c:crosses val="autoZero"/>
        <c:auto val="1"/>
        <c:lblAlgn val="ctr"/>
        <c:lblOffset val="100"/>
        <c:noMultiLvlLbl val="0"/>
      </c:catAx>
      <c:spPr>
        <a:noFill/>
        <a:ln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 lIns="0" tIns="0" rIns="0" bIns="0"/>
    <a:lstStyle/>
    <a:p>
      <a:pPr marL="0" marR="0" indent="0" defTabSz="914400" fontAlgn="auto" hangingPunct="1">
        <a:lnSpc>
          <a:spcPct val="100000"/>
        </a:lnSpc>
        <a:spcBef>
          <a:spcPts val="0"/>
        </a:spcBef>
        <a:spcAft>
          <a:spcPts val="0"/>
        </a:spcAft>
        <a:tabLst/>
        <a:defRPr lang="pl-PL" sz="1197" b="0" i="0" u="none" strike="noStrike" kern="1200" baseline="0">
          <a:solidFill>
            <a:srgbClr val="000000"/>
          </a:solidFill>
          <a:latin typeface="Calibri"/>
        </a:defRPr>
      </a:pPr>
      <a:endParaRPr lang="pl-PL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6123743137993092"/>
          <c:y val="2.7450840269912298E-2"/>
          <c:w val="0.58768247091034398"/>
          <c:h val="0.95602304662514082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Polacy 18+</c:v>
                </c:pt>
              </c:strCache>
            </c:strRef>
          </c:tx>
          <c:spPr>
            <a:gradFill flip="none" rotWithShape="1">
              <a:gsLst>
                <a:gs pos="0">
                  <a:srgbClr val="0070C0">
                    <a:shade val="30000"/>
                    <a:satMod val="115000"/>
                  </a:srgbClr>
                </a:gs>
                <a:gs pos="50000">
                  <a:srgbClr val="0070C0">
                    <a:shade val="67500"/>
                    <a:satMod val="115000"/>
                  </a:srgbClr>
                </a:gs>
                <a:gs pos="100000">
                  <a:srgbClr val="0070C0">
                    <a:shade val="100000"/>
                    <a:satMod val="115000"/>
                  </a:srgbClr>
                </a:gs>
              </a:gsLst>
              <a:lin ang="0" scaled="1"/>
              <a:tileRect/>
            </a:gra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shade val="30000"/>
                      <a:satMod val="115000"/>
                    </a:srgbClr>
                  </a:gs>
                  <a:gs pos="50000">
                    <a:srgbClr val="0070C0">
                      <a:shade val="67500"/>
                      <a:satMod val="115000"/>
                    </a:srgbClr>
                  </a:gs>
                  <a:gs pos="100000">
                    <a:srgbClr val="0070C0">
                      <a:shade val="100000"/>
                      <a:satMod val="115000"/>
                    </a:srgbClr>
                  </a:gs>
                </a:gsLst>
                <a:lin ang="0" scaled="1"/>
                <a:tileRect/>
              </a:gradFill>
              <a:ln w="9525" cap="flat" cmpd="sng" algn="ctr">
                <a:solidFill>
                  <a:schemeClr val="lt1">
                    <a:alpha val="50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1-1347-48BD-BF24-5201ACF1B123}"/>
              </c:ext>
            </c:extLst>
          </c:dPt>
          <c:dPt>
            <c:idx val="1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shade val="30000"/>
                      <a:satMod val="115000"/>
                    </a:srgbClr>
                  </a:gs>
                  <a:gs pos="50000">
                    <a:srgbClr val="0070C0">
                      <a:shade val="67500"/>
                      <a:satMod val="115000"/>
                    </a:srgbClr>
                  </a:gs>
                  <a:gs pos="100000">
                    <a:srgbClr val="0070C0">
                      <a:shade val="100000"/>
                      <a:satMod val="115000"/>
                    </a:srgbClr>
                  </a:gs>
                </a:gsLst>
                <a:lin ang="0" scaled="1"/>
                <a:tileRect/>
              </a:gradFill>
              <a:ln w="9525" cap="flat" cmpd="sng" algn="ctr">
                <a:solidFill>
                  <a:schemeClr val="lt1">
                    <a:alpha val="50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3-1347-48BD-BF24-5201ACF1B123}"/>
              </c:ext>
            </c:extLst>
          </c:dPt>
          <c:dPt>
            <c:idx val="2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shade val="30000"/>
                      <a:satMod val="115000"/>
                    </a:srgbClr>
                  </a:gs>
                  <a:gs pos="50000">
                    <a:srgbClr val="0070C0">
                      <a:shade val="67500"/>
                      <a:satMod val="115000"/>
                    </a:srgbClr>
                  </a:gs>
                  <a:gs pos="100000">
                    <a:srgbClr val="0070C0">
                      <a:shade val="100000"/>
                      <a:satMod val="115000"/>
                    </a:srgbClr>
                  </a:gs>
                </a:gsLst>
                <a:lin ang="0" scaled="1"/>
                <a:tileRect/>
              </a:gradFill>
              <a:ln w="9525" cap="flat" cmpd="sng" algn="ctr">
                <a:solidFill>
                  <a:schemeClr val="lt1">
                    <a:alpha val="50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5-1347-48BD-BF24-5201ACF1B123}"/>
              </c:ext>
            </c:extLst>
          </c:dPt>
          <c:dPt>
            <c:idx val="3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shade val="30000"/>
                      <a:satMod val="115000"/>
                    </a:srgbClr>
                  </a:gs>
                  <a:gs pos="50000">
                    <a:srgbClr val="0070C0">
                      <a:shade val="67500"/>
                      <a:satMod val="115000"/>
                    </a:srgbClr>
                  </a:gs>
                  <a:gs pos="100000">
                    <a:srgbClr val="0070C0">
                      <a:shade val="100000"/>
                      <a:satMod val="115000"/>
                    </a:srgbClr>
                  </a:gs>
                </a:gsLst>
                <a:lin ang="0" scaled="1"/>
                <a:tileRect/>
              </a:gradFill>
              <a:ln w="9525" cap="flat" cmpd="sng" algn="ctr">
                <a:solidFill>
                  <a:schemeClr val="lt1">
                    <a:alpha val="50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7-1347-48BD-BF24-5201ACF1B123}"/>
              </c:ext>
            </c:extLst>
          </c:dPt>
          <c:dPt>
            <c:idx val="4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shade val="30000"/>
                      <a:satMod val="115000"/>
                    </a:srgbClr>
                  </a:gs>
                  <a:gs pos="50000">
                    <a:srgbClr val="0070C0">
                      <a:shade val="67500"/>
                      <a:satMod val="115000"/>
                    </a:srgbClr>
                  </a:gs>
                  <a:gs pos="100000">
                    <a:srgbClr val="0070C0">
                      <a:shade val="100000"/>
                      <a:satMod val="115000"/>
                    </a:srgbClr>
                  </a:gs>
                </a:gsLst>
                <a:lin ang="0" scaled="1"/>
                <a:tileRect/>
              </a:gradFill>
              <a:ln w="9525" cap="flat" cmpd="sng" algn="ctr">
                <a:solidFill>
                  <a:schemeClr val="lt1">
                    <a:alpha val="50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9-1347-48BD-BF24-5201ACF1B123}"/>
              </c:ext>
            </c:extLst>
          </c:dPt>
          <c:dPt>
            <c:idx val="5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shade val="30000"/>
                      <a:satMod val="115000"/>
                    </a:srgbClr>
                  </a:gs>
                  <a:gs pos="50000">
                    <a:srgbClr val="0070C0">
                      <a:shade val="67500"/>
                      <a:satMod val="115000"/>
                    </a:srgbClr>
                  </a:gs>
                  <a:gs pos="100000">
                    <a:srgbClr val="0070C0">
                      <a:shade val="100000"/>
                      <a:satMod val="115000"/>
                    </a:srgbClr>
                  </a:gs>
                </a:gsLst>
                <a:lin ang="0" scaled="1"/>
                <a:tileRect/>
              </a:gradFill>
              <a:ln w="9525" cap="flat" cmpd="sng" algn="ctr">
                <a:solidFill>
                  <a:schemeClr val="lt1">
                    <a:alpha val="50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B-1347-48BD-BF24-5201ACF1B123}"/>
              </c:ext>
            </c:extLst>
          </c:dPt>
          <c:dPt>
            <c:idx val="6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shade val="30000"/>
                      <a:satMod val="115000"/>
                    </a:srgbClr>
                  </a:gs>
                  <a:gs pos="50000">
                    <a:srgbClr val="0070C0">
                      <a:shade val="67500"/>
                      <a:satMod val="115000"/>
                    </a:srgbClr>
                  </a:gs>
                  <a:gs pos="100000">
                    <a:srgbClr val="0070C0">
                      <a:shade val="100000"/>
                      <a:satMod val="115000"/>
                    </a:srgbClr>
                  </a:gs>
                </a:gsLst>
                <a:lin ang="0" scaled="1"/>
                <a:tileRect/>
              </a:gradFill>
              <a:ln w="9525" cap="flat" cmpd="sng" algn="ctr">
                <a:solidFill>
                  <a:schemeClr val="lt1">
                    <a:alpha val="50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D-1347-48BD-BF24-5201ACF1B123}"/>
              </c:ext>
            </c:extLst>
          </c:dPt>
          <c:dPt>
            <c:idx val="16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shade val="30000"/>
                      <a:satMod val="115000"/>
                    </a:srgbClr>
                  </a:gs>
                  <a:gs pos="50000">
                    <a:srgbClr val="0070C0">
                      <a:shade val="67500"/>
                      <a:satMod val="115000"/>
                    </a:srgbClr>
                  </a:gs>
                  <a:gs pos="100000">
                    <a:srgbClr val="0070C0">
                      <a:shade val="100000"/>
                      <a:satMod val="115000"/>
                    </a:srgbClr>
                  </a:gs>
                </a:gsLst>
                <a:lin ang="0" scaled="1"/>
                <a:tileRect/>
              </a:gradFill>
              <a:ln w="9525" cap="flat" cmpd="sng" algn="ctr">
                <a:solidFill>
                  <a:schemeClr val="lt1">
                    <a:alpha val="50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F-1347-48BD-BF24-5201ACF1B123}"/>
              </c:ext>
            </c:extLst>
          </c:dPt>
          <c:dPt>
            <c:idx val="2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0-1347-48BD-BF24-5201ACF1B123}"/>
              </c:ext>
            </c:extLst>
          </c:dPt>
          <c:dPt>
            <c:idx val="2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1-1347-48BD-BF24-5201ACF1B123}"/>
              </c:ext>
            </c:extLst>
          </c:dPt>
          <c:dPt>
            <c:idx val="3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2-1347-48BD-BF24-5201ACF1B123}"/>
              </c:ext>
            </c:extLst>
          </c:dPt>
          <c:dPt>
            <c:idx val="147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3-1347-48BD-BF24-5201ACF1B123}"/>
              </c:ext>
            </c:extLst>
          </c:dPt>
          <c:dPt>
            <c:idx val="20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4-1347-48BD-BF24-5201ACF1B123}"/>
              </c:ext>
            </c:extLst>
          </c:dPt>
          <c:dLbls>
            <c:dLbl>
              <c:idx val="13"/>
              <c:tx>
                <c:rich>
                  <a:bodyPr/>
                  <a:lstStyle/>
                  <a:p>
                    <a:fld id="{8B7AE4A0-90A5-4CED-9C2C-A7372A425410}" type="VALUE">
                      <a:rPr lang="en-US">
                        <a:solidFill>
                          <a:srgbClr val="FF0000"/>
                        </a:solidFill>
                      </a:rPr>
                      <a:pPr/>
                      <a:t>[WARTOŚĆ]</a:t>
                    </a:fld>
                    <a:endParaRPr lang="pl-PL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7-1347-48BD-BF24-5201ACF1B123}"/>
                </c:ext>
              </c:extLst>
            </c:dLbl>
            <c:dLbl>
              <c:idx val="14"/>
              <c:tx>
                <c:rich>
                  <a:bodyPr/>
                  <a:lstStyle/>
                  <a:p>
                    <a:fld id="{AB8DEBBF-DC49-442A-A94F-A830B340A570}" type="VALUE">
                      <a:rPr lang="en-US">
                        <a:solidFill>
                          <a:srgbClr val="FF0000"/>
                        </a:solidFill>
                      </a:rPr>
                      <a:pPr/>
                      <a:t>[WARTOŚĆ]</a:t>
                    </a:fld>
                    <a:endParaRPr lang="pl-PL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6-1347-48BD-BF24-5201ACF1B12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Arkusz1!$A$2:$A$16</c:f>
              <c:strCache>
                <c:ptCount val="15"/>
                <c:pt idx="0">
                  <c:v>Inne</c:v>
                </c:pt>
                <c:pt idx="1">
                  <c:v>Finanse i bankowość</c:v>
                </c:pt>
                <c:pt idx="2">
                  <c:v>Przemysł farmaceutyczny</c:v>
                </c:pt>
                <c:pt idx="3">
                  <c:v>Przemysł</c:v>
                </c:pt>
                <c:pt idx="4">
                  <c:v>Rolnictwo</c:v>
                </c:pt>
                <c:pt idx="5">
                  <c:v>Artyści (indywidualni)</c:v>
                </c:pt>
                <c:pt idx="6">
                  <c:v>Handel</c:v>
                </c:pt>
                <c:pt idx="7">
                  <c:v>Handel</c:v>
                </c:pt>
                <c:pt idx="8">
                  <c:v>Edukacja i nauka</c:v>
                </c:pt>
                <c:pt idx="9">
                  <c:v>Transport</c:v>
                </c:pt>
                <c:pt idx="10">
                  <c:v>Usługi</c:v>
                </c:pt>
                <c:pt idx="11">
                  <c:v>Placówki kulturalne</c:v>
                </c:pt>
                <c:pt idx="12">
                  <c:v>Sport i rekreacja</c:v>
                </c:pt>
                <c:pt idx="13">
                  <c:v>Turystyka</c:v>
                </c:pt>
                <c:pt idx="14">
                  <c:v>Gastronomia</c:v>
                </c:pt>
              </c:strCache>
            </c:strRef>
          </c:cat>
          <c:val>
            <c:numRef>
              <c:f>Arkusz1!$B$2:$B$16</c:f>
              <c:numCache>
                <c:formatCode>###0%</c:formatCode>
                <c:ptCount val="15"/>
                <c:pt idx="0">
                  <c:v>2.4495677233429394E-2</c:v>
                </c:pt>
                <c:pt idx="1">
                  <c:v>5.1152737752161385E-2</c:v>
                </c:pt>
                <c:pt idx="2">
                  <c:v>0.16642651296829972</c:v>
                </c:pt>
                <c:pt idx="3">
                  <c:v>0.1765129682997118</c:v>
                </c:pt>
                <c:pt idx="4">
                  <c:v>0.19740634005763688</c:v>
                </c:pt>
                <c:pt idx="5">
                  <c:v>0.21685878962536023</c:v>
                </c:pt>
                <c:pt idx="6">
                  <c:v>0.25432276657060521</c:v>
                </c:pt>
                <c:pt idx="7">
                  <c:v>0.2680115273775216</c:v>
                </c:pt>
                <c:pt idx="8">
                  <c:v>0.27953890489913547</c:v>
                </c:pt>
                <c:pt idx="9">
                  <c:v>0.29322766570605185</c:v>
                </c:pt>
                <c:pt idx="10">
                  <c:v>0.35878962536023062</c:v>
                </c:pt>
                <c:pt idx="11">
                  <c:v>0.4056195965417867</c:v>
                </c:pt>
                <c:pt idx="12">
                  <c:v>0.43371757925072046</c:v>
                </c:pt>
                <c:pt idx="13">
                  <c:v>0.69092219020172907</c:v>
                </c:pt>
                <c:pt idx="14">
                  <c:v>0.78025936599423629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5-1347-48BD-BF24-5201ACF1B123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55"/>
        <c:axId val="40834560"/>
        <c:axId val="40843136"/>
      </c:barChart>
      <c:catAx>
        <c:axId val="4083456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19050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40843136"/>
        <c:crosses val="autoZero"/>
        <c:auto val="1"/>
        <c:lblAlgn val="ctr"/>
        <c:lblOffset val="100"/>
        <c:noMultiLvlLbl val="0"/>
      </c:catAx>
      <c:valAx>
        <c:axId val="40843136"/>
        <c:scaling>
          <c:orientation val="minMax"/>
          <c:max val="0.9"/>
        </c:scaling>
        <c:delete val="1"/>
        <c:axPos val="b"/>
        <c:numFmt formatCode="###0%" sourceLinked="1"/>
        <c:majorTickMark val="out"/>
        <c:minorTickMark val="none"/>
        <c:tickLblPos val="nextTo"/>
        <c:crossAx val="408345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2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3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style1.xml><?xml version="1.0" encoding="utf-8"?>
<cs:chartStyle xmlns:cs="http://schemas.microsoft.com/office/drawing/2012/chartStyle" xmlns:a="http://schemas.openxmlformats.org/drawingml/2006/main" id="21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1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1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>
            <a:extLst>
              <a:ext uri="{FF2B5EF4-FFF2-40B4-BE49-F238E27FC236}">
                <a16:creationId xmlns:a16="http://schemas.microsoft.com/office/drawing/2014/main" id="{9B1332C8-D165-404B-8804-549859FC11D2}"/>
              </a:ext>
            </a:extLst>
          </p:cNvPr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pl-PL"/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206654C1-B98A-4153-BFA1-82F750D02A96}"/>
              </a:ext>
            </a:extLst>
          </p:cNvPr>
          <p:cNvSpPr txBox="1">
            <a:spLocks noGrp="1"/>
          </p:cNvSpPr>
          <p:nvPr>
            <p:ph type="dt" idx="1"/>
          </p:nvPr>
        </p:nvSpPr>
        <p:spPr>
          <a:xfrm>
            <a:off x="3884608" y="0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519ED1D2-3DA8-41EA-8411-32B96EC8784D}" type="datetime1">
              <a:rPr lang="pl-PL"/>
              <a:pPr lvl="0"/>
              <a:t>04.03.2021</a:t>
            </a:fld>
            <a:endParaRPr lang="pl-PL"/>
          </a:p>
        </p:txBody>
      </p:sp>
      <p:sp>
        <p:nvSpPr>
          <p:cNvPr id="4" name="Symbol zastępczy obrazu slajdu 3">
            <a:extLst>
              <a:ext uri="{FF2B5EF4-FFF2-40B4-BE49-F238E27FC236}">
                <a16:creationId xmlns:a16="http://schemas.microsoft.com/office/drawing/2014/main" id="{193E9811-D950-4DAC-BBBF-1CD2D56C1D2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099"/>
          </a:xfrm>
          <a:prstGeom prst="rect">
            <a:avLst/>
          </a:prstGeom>
          <a:noFill/>
          <a:ln w="12701">
            <a:solidFill>
              <a:srgbClr val="000000"/>
            </a:solidFill>
            <a:prstDash val="solid"/>
          </a:ln>
        </p:spPr>
      </p:sp>
      <p:sp>
        <p:nvSpPr>
          <p:cNvPr id="5" name="Symbol zastępczy notatek 4">
            <a:extLst>
              <a:ext uri="{FF2B5EF4-FFF2-40B4-BE49-F238E27FC236}">
                <a16:creationId xmlns:a16="http://schemas.microsoft.com/office/drawing/2014/main" id="{CEF5C08F-771D-4331-9A7D-67C242495B8B}"/>
              </a:ext>
            </a:extLst>
          </p:cNvPr>
          <p:cNvSpPr txBox="1">
            <a:spLocks noGrp="1"/>
          </p:cNvSpPr>
          <p:nvPr>
            <p:ph type="body" sz="quarter" idx="3"/>
          </p:nvPr>
        </p:nvSpPr>
        <p:spPr>
          <a:xfrm>
            <a:off x="685800" y="4400549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CA6A4E8E-59D6-4A79-8A9B-6D8681CCAE53}"/>
              </a:ext>
            </a:extLst>
          </p:cNvPr>
          <p:cNvSpPr txBox="1">
            <a:spLocks noGrp="1"/>
          </p:cNvSpPr>
          <p:nvPr>
            <p:ph type="ftr" sz="quarter" idx="4"/>
          </p:nvPr>
        </p:nvSpPr>
        <p:spPr>
          <a:xfrm>
            <a:off x="0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A8828ED0-0FED-4F2C-B2A0-C731C445130C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95DCD0D4-AC60-479A-9DA7-946FE7ABA031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406380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marR="0" lvl="0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pl-PL" sz="1200" b="0" i="0" u="none" strike="noStrike" kern="1200" cap="none" spc="0" baseline="0">
        <a:solidFill>
          <a:srgbClr val="000000"/>
        </a:solidFill>
        <a:uFillTx/>
        <a:latin typeface="Calibri"/>
      </a:defRPr>
    </a:lvl1pPr>
    <a:lvl2pPr marL="457200" marR="0" lvl="1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pl-PL" sz="1200" b="0" i="0" u="none" strike="noStrike" kern="1200" cap="none" spc="0" baseline="0">
        <a:solidFill>
          <a:srgbClr val="000000"/>
        </a:solidFill>
        <a:uFillTx/>
        <a:latin typeface="Calibri"/>
      </a:defRPr>
    </a:lvl2pPr>
    <a:lvl3pPr marL="914400" marR="0" lvl="2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pl-PL" sz="1200" b="0" i="0" u="none" strike="noStrike" kern="1200" cap="none" spc="0" baseline="0">
        <a:solidFill>
          <a:srgbClr val="000000"/>
        </a:solidFill>
        <a:uFillTx/>
        <a:latin typeface="Calibri"/>
      </a:defRPr>
    </a:lvl3pPr>
    <a:lvl4pPr marL="1371600" marR="0" lvl="3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pl-PL" sz="1200" b="0" i="0" u="none" strike="noStrike" kern="1200" cap="none" spc="0" baseline="0">
        <a:solidFill>
          <a:srgbClr val="000000"/>
        </a:solidFill>
        <a:uFillTx/>
        <a:latin typeface="Calibri"/>
      </a:defRPr>
    </a:lvl4pPr>
    <a:lvl5pPr marL="1828800" marR="0" lvl="4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pl-PL" sz="1200" b="0" i="0" u="none" strike="noStrike" kern="1200" cap="none" spc="0" baseline="0">
        <a:solidFill>
          <a:srgbClr val="000000"/>
        </a:solidFill>
        <a:uFillTx/>
        <a:latin typeface="Calibri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43A9B1D0-76C2-4E2B-BE79-8FFF5019FCE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5209A7B5-BFB3-4EA2-AC29-25BC39205AF5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lvl="0"/>
            <a:r>
              <a:rPr lang="pl-PL" sz="1800">
                <a:latin typeface="Calibri" pitchFamily="34"/>
              </a:rPr>
              <a:t>75% przeciwko wprowadzeniu dodatkowej 6% opłaty reprograficznej od urządzeń - elektroniki użytkowej  (TV, notebooki, tablety, smartphony), która ma być przekazywana organizacjom zrzeszającym artystów takim jak ZAIKS (slajd 17). </a:t>
            </a:r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88564780-5D47-40E6-8AA9-2CA969F6BAA3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2B34E950-E167-4240-B1A5-C295D8835B68}" type="slidenum">
              <a:t>3</a:t>
            </a:fld>
            <a:endParaRPr lang="pl-PL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0E16D408-9637-4189-901F-303814EC7D4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6E96B574-09E9-4B8D-9396-9E61FB6F7E62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lvl="0"/>
            <a:r>
              <a:rPr lang="pl-PL"/>
              <a:t>Pomysł szczególnie negatywnie odebrany przez mężczyzn (78%).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E11A2D9C-8654-4A1B-9912-23374653FC3B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8766A636-4520-4FF6-83B9-C4FA6059BBD5}" type="slidenum">
              <a:t>4</a:t>
            </a:fld>
            <a:endParaRPr lang="pl-PL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C7328BD5-643B-4255-9AFB-6B54C079DD6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47BDB3FC-5DE3-4E08-A357-577B9A8D781C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lvl="0"/>
            <a:r>
              <a:rPr lang="pl-PL" sz="1800">
                <a:latin typeface="Calibri" pitchFamily="34"/>
                <a:cs typeface="Calibri" pitchFamily="34"/>
              </a:rPr>
              <a:t>54% jest zdania, że w pandemii powinno być zmniejszone opodatkowanie sprzętu elektronicznego (slajd 16);</a:t>
            </a:r>
            <a:endParaRPr lang="pl-PL" sz="1800">
              <a:latin typeface="Calibri" pitchFamily="34"/>
              <a:cs typeface="Times New Roman" pitchFamily="18"/>
            </a:endParaRPr>
          </a:p>
          <a:p>
            <a:pPr lvl="0"/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29933DB9-1CD7-45D9-81BA-7A1525A80661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E396AB2F-D9DD-4DCC-BE77-CBBD5F6EE375}" type="slidenum">
              <a:t>7</a:t>
            </a:fld>
            <a:endParaRPr lang="pl-PL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F66AF682-05D0-4FB6-B16E-59F91C4296F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C5C35EEF-BFEE-4C7E-8430-CB6D40D05F2A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lvl="0"/>
            <a:r>
              <a:rPr lang="pl-PL" sz="1800">
                <a:latin typeface="Calibri" pitchFamily="34"/>
                <a:cs typeface="Calibri" pitchFamily="34"/>
              </a:rPr>
              <a:t>Wprowadzenie dodatkowej opłaty reprograficznej spowodowuje, że ludzie będą rzadziej kupować elektronikę (slajd 28 i 29);</a:t>
            </a:r>
            <a:endParaRPr lang="pl-PL" sz="1800">
              <a:latin typeface="Calibri" pitchFamily="34"/>
              <a:cs typeface="Times New Roman" pitchFamily="18"/>
            </a:endParaRPr>
          </a:p>
          <a:p>
            <a:pPr lvl="0"/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520EA10F-5306-4727-B3A5-1E6A149B135A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21C5485E-598A-433D-BF2E-940BC9242DBF}" type="slidenum">
              <a:t>8</a:t>
            </a:fld>
            <a:endParaRPr lang="pl-PL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43667AC9-45AE-46A3-B6AC-D44A3A4EF1D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64F12B9A-B36B-4EBB-9A93-FC955AEE94EE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lvl="0"/>
            <a:r>
              <a:rPr lang="pl-PL" sz="1800">
                <a:latin typeface="Calibri" pitchFamily="34"/>
                <a:cs typeface="Calibri" pitchFamily="34"/>
              </a:rPr>
              <a:t>41% badanych uznało, że w pandemii ich sytuacja ekonomiczna się pogorszyła. Aż 4 na 10 osób odczuwa pogorszenie swojej sytuacji ekonomicznej, z tego co 10 osoba, znaczne pogorszenie</a:t>
            </a:r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037D8A3B-B562-42D0-891C-BAA3EB0D2E9A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8A5FD23F-75C5-4DEC-BC96-6003622E9B06}" type="slidenum">
              <a:t>10</a:t>
            </a:fld>
            <a:endParaRPr lang="pl-PL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38D05F01-BF0E-4C05-B9D5-5670DE187EF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6EF92043-EECD-48F9-926D-1CBEE6C0D28D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lvl="0"/>
            <a:r>
              <a:rPr lang="pl-PL" sz="1800">
                <a:latin typeface="Calibri" pitchFamily="34"/>
                <a:cs typeface="Calibri" pitchFamily="34"/>
              </a:rPr>
              <a:t>Blisko 2/3 badanych uważa, iż powinno się wspierać niektóre osoby lub branże w ramach pomocy antykryzysowej (slajd 11 i 12);</a:t>
            </a:r>
            <a:endParaRPr lang="pl-PL" sz="1800">
              <a:latin typeface="Calibri" pitchFamily="34"/>
              <a:cs typeface="Times New Roman" pitchFamily="18"/>
            </a:endParaRPr>
          </a:p>
          <a:p>
            <a:pPr lvl="0"/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BFF97158-C178-4922-A560-1888F262853F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6E4EFDA2-0E05-452C-8882-EC10121203A2}" type="slidenum">
              <a:t>14</a:t>
            </a:fld>
            <a:endParaRPr lang="pl-PL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18A9EE50-A4B6-43F2-83EE-831993BB28C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767DA95E-D2F7-47D8-BF80-9A6F39C7A796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lvl="0"/>
            <a:r>
              <a:rPr lang="pl-PL" sz="1800">
                <a:latin typeface="Calibri" pitchFamily="34"/>
                <a:cs typeface="Calibri" pitchFamily="34"/>
              </a:rPr>
              <a:t>91 % Polaków przeciwko przywilejom emerytalnym dla artystów (slajd 25).</a:t>
            </a:r>
            <a:endParaRPr lang="pl-PL" sz="1800">
              <a:latin typeface="Calibri" pitchFamily="34"/>
              <a:cs typeface="Times New Roman" pitchFamily="18"/>
            </a:endParaRPr>
          </a:p>
          <a:p>
            <a:pPr lvl="0"/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5D56E403-E14B-411A-B321-6F3583F3A2FA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17A5E9EE-5569-45EF-90D8-B8EC139D64CC}" type="slidenum">
              <a:t>17</a:t>
            </a:fld>
            <a:endParaRPr lang="pl-PL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C85BADB-C460-493B-84EF-B556DD431EB5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524003" y="1122361"/>
            <a:ext cx="9144000" cy="2387598"/>
          </a:xfrm>
        </p:spPr>
        <p:txBody>
          <a:bodyPr anchor="b" anchorCtr="1"/>
          <a:lstStyle>
            <a:lvl1pPr algn="ctr">
              <a:defRPr sz="6000"/>
            </a:lvl1pPr>
          </a:lstStyle>
          <a:p>
            <a:pPr lvl="0"/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B9D9A65D-EDB4-4831-A977-BA2E7CD11FC8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524003" y="3602041"/>
            <a:ext cx="9144000" cy="1655758"/>
          </a:xfrm>
        </p:spPr>
        <p:txBody>
          <a:bodyPr anchorCtr="1"/>
          <a:lstStyle>
            <a:lvl1pPr marL="0" indent="0" algn="ctr">
              <a:buNone/>
              <a:defRPr sz="2400"/>
            </a:lvl1pPr>
          </a:lstStyle>
          <a:p>
            <a:pPr lvl="0"/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186F41E4-9478-4165-BF31-605B9EAD2872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8018AB9-A3C5-46BE-8361-54D5DAD40F74}" type="datetime1">
              <a:rPr lang="pl-PL"/>
              <a:pPr lvl="0"/>
              <a:t>04.03.2021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512F4AC0-B88D-484E-A32F-D3C534451687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BB98DD7C-557A-44F9-8FDB-F519203829C7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ACBB4B4-7276-4F7B-BB93-5D3811002171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51686361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DC94178-4FE6-43E6-B945-4355A7EA63E3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39B76BF7-CF89-4DD1-9230-75E022B992BD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959837D3-9A2E-425F-A82D-1C5B752F405D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AD24EE6-F23C-4FE9-8AB1-B88CBE2D96AB}" type="datetime1">
              <a:rPr lang="pl-PL"/>
              <a:pPr lvl="0"/>
              <a:t>04.03.2021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227D0C70-497D-49AF-B999-7BC8A3C51240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38504CED-BC89-4881-BF12-6BF1C699A44F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8EFAAE0-0834-4AA9-B1F1-595FAC2E72C9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781980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4A35413D-AC62-40B5-9F81-063126915FC8}"/>
              </a:ext>
            </a:extLst>
          </p:cNvPr>
          <p:cNvSpPr txBox="1">
            <a:spLocks noGrp="1"/>
          </p:cNvSpPr>
          <p:nvPr>
            <p:ph type="title" orient="vert"/>
          </p:nvPr>
        </p:nvSpPr>
        <p:spPr>
          <a:xfrm>
            <a:off x="8724903" y="365129"/>
            <a:ext cx="2628899" cy="5811834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28E8B5E8-028A-4F02-9C5C-A9B4B3239E5F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>
          <a:xfrm>
            <a:off x="838203" y="365129"/>
            <a:ext cx="7734296" cy="5811834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C192E131-3C74-485E-BB7A-43C2FE396EE4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641FAA0-1839-45EC-AE83-06678F7F4E97}" type="datetime1">
              <a:rPr lang="pl-PL"/>
              <a:pPr lvl="0"/>
              <a:t>04.03.2021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68C879FD-2E57-43EA-8CB1-87F2F340DD05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814A75CF-9BD9-447A-AC10-347C07E0E477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A352810-4A92-4CCC-9B82-52639D711891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733772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dsumow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E8FD3F97-27CD-40D5-B651-E1D6D06AA9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598" y="79022"/>
            <a:ext cx="2000314" cy="45155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1A85CB7C-5BC3-41E2-92CE-9C3B575487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74398" y="11292"/>
            <a:ext cx="1106314" cy="576282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Obraz 6">
            <a:extLst>
              <a:ext uri="{FF2B5EF4-FFF2-40B4-BE49-F238E27FC236}">
                <a16:creationId xmlns:a16="http://schemas.microsoft.com/office/drawing/2014/main" id="{749E825B-986A-4830-8313-58F2BACB32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70591" y="11292"/>
            <a:ext cx="1203807" cy="625175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1400553267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D41D0FB-3076-4315-A816-8F8C937CDAEB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19CCF0D-139F-4C48-8387-6F7D269C9E45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85BE0C12-4777-4B7C-ADA3-9A130ABA1CCC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 lang="en-US"/>
            </a:lvl1pPr>
          </a:lstStyle>
          <a:p>
            <a:pPr lvl="0"/>
            <a:fld id="{FDA5FED6-910E-46F1-A3FA-F0C483AF1735}" type="datetime1">
              <a:rPr lang="en-US"/>
              <a:pPr lvl="0"/>
              <a:t>3/4/2021</a:t>
            </a:fld>
            <a:endParaRPr lang="en-US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B1A84414-7788-408B-AD76-80270B884980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4EB66D8E-EDD9-4116-8A15-EC0B8765A746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6EEDF9C-6DCF-436E-A978-35CB0B427D30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88886059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234495"/>
            <a:ext cx="9241800" cy="1325563"/>
          </a:xfrm>
        </p:spPr>
        <p:txBody>
          <a:bodyPr>
            <a:normAutofit/>
          </a:bodyPr>
          <a:lstStyle>
            <a:lvl1pPr>
              <a:defRPr sz="6000"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0" y="1825623"/>
            <a:ext cx="9241801" cy="4608000"/>
          </a:xfrm>
        </p:spPr>
        <p:txBody>
          <a:bodyPr/>
          <a:lstStyle>
            <a:lvl1pPr>
              <a:defRPr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10347767" y="395910"/>
            <a:ext cx="1441048" cy="1294778"/>
          </a:xfrm>
        </p:spPr>
        <p:txBody>
          <a:bodyPr/>
          <a:lstStyle>
            <a:lvl1pPr>
              <a:defRPr sz="6000"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45999E98-9AA7-41D8-B304-4D2BDA62FCDE}" type="slidenum">
              <a:rPr lang="pl-PL" smtClean="0"/>
              <a:pPr/>
              <a:t>‹#›</a:t>
            </a:fld>
            <a:endParaRPr lang="pl-PL" dirty="0"/>
          </a:p>
        </p:txBody>
      </p:sp>
      <p:cxnSp>
        <p:nvCxnSpPr>
          <p:cNvPr id="7" name="Łącznik prosty 6"/>
          <p:cNvCxnSpPr/>
          <p:nvPr userDrawn="1"/>
        </p:nvCxnSpPr>
        <p:spPr>
          <a:xfrm>
            <a:off x="838200" y="1429424"/>
            <a:ext cx="9253819" cy="0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85758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Związek Przedsiębiorców i Pracodawców | Stowarzyszenie KoLiber">
            <a:extLst>
              <a:ext uri="{FF2B5EF4-FFF2-40B4-BE49-F238E27FC236}">
                <a16:creationId xmlns:a16="http://schemas.microsoft.com/office/drawing/2014/main" id="{A4F8D9C8-89A6-4C4A-89DA-5285B327762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799990" y="0"/>
            <a:ext cx="2392006" cy="124599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Obraz 6">
            <a:extLst>
              <a:ext uri="{FF2B5EF4-FFF2-40B4-BE49-F238E27FC236}">
                <a16:creationId xmlns:a16="http://schemas.microsoft.com/office/drawing/2014/main" id="{49D67FFD-DCB9-411F-AD66-E4B733EDA0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7628" y="76690"/>
            <a:ext cx="2251563" cy="1169307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2578489265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23958B1-8830-4A09-AF4F-CBF298C9812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1847" y="1709735"/>
            <a:ext cx="10515600" cy="2852735"/>
          </a:xfrm>
        </p:spPr>
        <p:txBody>
          <a:bodyPr anchor="b"/>
          <a:lstStyle>
            <a:lvl1pPr>
              <a:defRPr sz="6000"/>
            </a:lvl1pPr>
          </a:lstStyle>
          <a:p>
            <a:pPr lvl="0"/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668C62D2-99DF-4DF2-AEB8-4D92311582F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1847" y="4589465"/>
            <a:ext cx="10515600" cy="1500182"/>
          </a:xfrm>
        </p:spPr>
        <p:txBody>
          <a:bodyPr/>
          <a:lstStyle>
            <a:lvl1pPr marL="0" indent="0">
              <a:buNone/>
              <a:defRPr sz="2400">
                <a:solidFill>
                  <a:srgbClr val="898989"/>
                </a:solidFill>
              </a:defRPr>
            </a:lvl1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AD484F02-D5D8-4D66-B0A0-4A397AC321ED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20722C7-2A8A-4909-A916-C4EB10090E1C}" type="datetime1">
              <a:rPr lang="pl-PL"/>
              <a:pPr lvl="0"/>
              <a:t>04.03.2021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01737689-9697-4DDB-BEC6-77E6DC46F966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017A0219-3B69-4168-9737-A65857D7F175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FC7FB5C-51DE-4308-9BA1-709031298A0D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975146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7433B7D-E6EA-4258-9914-4D97EEEDFFF8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0773284-ACAC-4FFA-9050-2E627586E318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3" y="1825627"/>
            <a:ext cx="5181603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BEB0D7E6-0E40-4CAD-B188-07A137182250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6172200" y="1825627"/>
            <a:ext cx="5181603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66671E8E-3279-4618-8334-BF781A779916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AF25633-6CC1-4402-9AB8-FDEFB49990A7}" type="datetime1">
              <a:rPr lang="pl-PL"/>
              <a:pPr lvl="0"/>
              <a:t>04.03.2021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3489AA84-78CA-40C2-96DE-F313E6403549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2E7A6135-41DB-4F29-AAE8-2E311B24DC4B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CB89A4F-76CE-44E6-9A82-281BCC3A9B12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215117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B80DA16-04C0-4E96-8625-9DBE67D894C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365129"/>
            <a:ext cx="10515600" cy="132555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4F32D24F-9F79-4598-824B-25C04FA79D6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9784" y="1681160"/>
            <a:ext cx="5157782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198EE1F9-66A9-46F6-B48D-BC0FD4DBA5FD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839784" y="2505071"/>
            <a:ext cx="5157782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3B7CC14E-0EB0-4CD0-A1BC-070825C42405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6172200" y="1681160"/>
            <a:ext cx="5183184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A56F598B-9B96-4F0E-97A9-CB60875FC123}"/>
              </a:ext>
            </a:extLst>
          </p:cNvPr>
          <p:cNvSpPr txBox="1">
            <a:spLocks noGrp="1"/>
          </p:cNvSpPr>
          <p:nvPr>
            <p:ph idx="4"/>
          </p:nvPr>
        </p:nvSpPr>
        <p:spPr>
          <a:xfrm>
            <a:off x="6172200" y="2505071"/>
            <a:ext cx="5183184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007B5479-FF4A-4200-BC1B-2425ACB96F95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5C3A0A6-997D-4A0A-9004-DC2B075B9F56}" type="datetime1">
              <a:rPr lang="pl-PL"/>
              <a:pPr lvl="0"/>
              <a:t>04.03.2021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BCAE977C-ECD3-46F3-970D-9D55CBB74D38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5594623C-060C-40B2-9E5C-3E4C938195F6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EA22FE1-1AC3-48D8-BDA7-33FF45AD9A5E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888990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D6D74B1-9D1C-47B2-B887-3A1716CF0F8E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4452E537-014E-4ADF-9529-C937718C5B44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BD9A526-3224-49C1-9212-EA34EE679FE6}" type="datetime1">
              <a:rPr lang="pl-PL"/>
              <a:pPr lvl="0"/>
              <a:t>04.03.2021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7C87E61A-0C6A-43BF-A004-A73918FE4C9F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06EC0501-0295-4F31-83B9-BB9494B7E1DF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16F5D15-63D5-4108-874C-8A71289D0035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607336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D9759E05-FA01-415D-B486-45D0172953AC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D9CDAB2-B630-44FF-A34F-6BB3E7C8B320}" type="datetime1">
              <a:rPr lang="pl-PL"/>
              <a:pPr lvl="0"/>
              <a:t>04.03.2021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AE55FA7E-76A0-4A88-A04D-BC37045E68FD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25BC856B-9196-4E65-A9E6-24B3CA3B1804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CD519BD-525C-47DC-AF13-8144EBC54B63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294460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5AD7473-7D6E-476F-9085-0EABD09258F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457200"/>
            <a:ext cx="3932240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9259422-3019-4F13-A599-F78E41E5172E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5183184" y="987423"/>
            <a:ext cx="6172200" cy="487362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C116B2AD-8E70-4898-BD7E-E7389E7873D8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839784" y="2057400"/>
            <a:ext cx="3932240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5A78A84C-AB9C-4B10-9A31-EF93A78B1103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B2D3DDD-5D90-4A4D-88E3-B4B59001739D}" type="datetime1">
              <a:rPr lang="pl-PL"/>
              <a:pPr lvl="0"/>
              <a:t>04.03.2021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74D541A1-B50B-437D-BB48-D3749B32C0EE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0C497F23-7D4A-49C1-A9F4-7538D2EAC76B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FFFCE29-D3D7-45B3-8D9A-B29A324DBC51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776215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39E910F-7656-4020-9B12-A20D41C4BE7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457200"/>
            <a:ext cx="3932240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8E122645-5776-4738-9239-161B6EA20E4D}"/>
              </a:ext>
            </a:extLst>
          </p:cNvPr>
          <p:cNvSpPr txBox="1">
            <a:spLocks noGrp="1"/>
          </p:cNvSpPr>
          <p:nvPr>
            <p:ph type="pic" idx="1"/>
          </p:nvPr>
        </p:nvSpPr>
        <p:spPr>
          <a:xfrm>
            <a:off x="5183184" y="987423"/>
            <a:ext cx="6172200" cy="4873623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pPr lvl="0"/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2EBA4D86-DA50-4424-B41F-695A27D3B75D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839784" y="2057400"/>
            <a:ext cx="3932240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E191A736-AB87-49BD-8FA2-BA48908BEFEE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68C3F49-3BD4-46E3-9F44-48A1D482BF3A}" type="datetime1">
              <a:rPr lang="pl-PL"/>
              <a:pPr lvl="0"/>
              <a:t>04.03.2021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8AF55858-A36C-42DB-8946-3579CC877986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E21203C0-B7A4-466A-BAD9-C77A6ABDFFD7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932308E-0427-4376-8400-6A4C415D6C9B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346370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31C1AFD3-20B0-44BE-A553-65243F2BE67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3" y="365129"/>
            <a:ext cx="10515600" cy="13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lvl="0"/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2C042708-C5F3-4523-ABD2-37E64391AA4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3" y="1825627"/>
            <a:ext cx="10515600" cy="435133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48ED9680-3DCE-4029-8FEE-E43A11AD99E8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838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fld id="{8D928ED2-3000-4D1A-A52A-8A7C09AE69D8}" type="datetime1">
              <a:rPr lang="pl-PL"/>
              <a:pPr lvl="0"/>
              <a:t>04.03.2021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5508B7B9-A293-4EAE-B5E5-636F988DD030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4038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C21BC4BF-8511-478C-A8CD-C88EF4436539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86106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fld id="{3D967577-DD82-44D0-9A1B-23A4D132E0F5}" type="slidenum"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marL="0" marR="0" lvl="0" indent="0" algn="l" defTabSz="914400" rtl="0" fontAlgn="auto" hangingPunct="1">
        <a:lnSpc>
          <a:spcPct val="90000"/>
        </a:lnSpc>
        <a:spcBef>
          <a:spcPts val="0"/>
        </a:spcBef>
        <a:spcAft>
          <a:spcPts val="0"/>
        </a:spcAft>
        <a:buNone/>
        <a:tabLst/>
        <a:defRPr lang="pl-PL" sz="4400" b="0" i="0" u="none" strike="noStrike" kern="1200" cap="none" spc="0" baseline="0">
          <a:solidFill>
            <a:srgbClr val="000000"/>
          </a:solidFill>
          <a:uFillTx/>
          <a:latin typeface="Calibri Light"/>
        </a:defRPr>
      </a:lvl1pPr>
    </p:titleStyle>
    <p:bodyStyle>
      <a:lvl1pPr marL="228600" marR="0" lvl="0" indent="-228600" algn="l" defTabSz="914400" rtl="0" fontAlgn="auto" hangingPunct="1">
        <a:lnSpc>
          <a:spcPct val="90000"/>
        </a:lnSpc>
        <a:spcBef>
          <a:spcPts val="1000"/>
        </a:spcBef>
        <a:spcAft>
          <a:spcPts val="0"/>
        </a:spcAft>
        <a:buSzPct val="100000"/>
        <a:buFont typeface="Arial" pitchFamily="34"/>
        <a:buChar char="•"/>
        <a:tabLst/>
        <a:defRPr lang="pl-PL" sz="2800" b="0" i="0" u="none" strike="noStrike" kern="1200" cap="none" spc="0" baseline="0">
          <a:solidFill>
            <a:srgbClr val="000000"/>
          </a:solidFill>
          <a:uFillTx/>
          <a:latin typeface="Calibri"/>
        </a:defRPr>
      </a:lvl1pPr>
      <a:lvl2pPr marL="685800" marR="0" lvl="1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pl-PL" sz="2400" b="0" i="0" u="none" strike="noStrike" kern="1200" cap="none" spc="0" baseline="0">
          <a:solidFill>
            <a:srgbClr val="000000"/>
          </a:solidFill>
          <a:uFillTx/>
          <a:latin typeface="Calibri"/>
        </a:defRPr>
      </a:lvl2pPr>
      <a:lvl3pPr marL="1143000" marR="0" lvl="2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pl-PL" sz="2000" b="0" i="0" u="none" strike="noStrike" kern="1200" cap="none" spc="0" baseline="0">
          <a:solidFill>
            <a:srgbClr val="000000"/>
          </a:solidFill>
          <a:uFillTx/>
          <a:latin typeface="Calibri"/>
        </a:defRPr>
      </a:lvl3pPr>
      <a:lvl4pPr marL="1600200" marR="0" lvl="3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pl-PL" sz="1800" b="0" i="0" u="none" strike="noStrike" kern="1200" cap="none" spc="0" baseline="0">
          <a:solidFill>
            <a:srgbClr val="000000"/>
          </a:solidFill>
          <a:uFillTx/>
          <a:latin typeface="Calibri"/>
        </a:defRPr>
      </a:lvl4pPr>
      <a:lvl5pPr marL="2057400" marR="0" lvl="4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pl-PL" sz="1800" b="0" i="0" u="none" strike="noStrike" kern="1200" cap="none" spc="0" baseline="0">
          <a:solidFill>
            <a:srgbClr val="000000"/>
          </a:solidFill>
          <a:uFillTx/>
          <a:latin typeface="Calibri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chart" Target="../charts/char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2.xml"/><Relationship Id="rId4" Type="http://schemas.openxmlformats.org/officeDocument/2006/relationships/chart" Target="../charts/char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mailto:marek.grabowski@socialchanges.pl" TargetMode="External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creativecommons.org/licenses/by-nc-nd/3.0/" TargetMode="External"/><Relationship Id="rId5" Type="http://schemas.openxmlformats.org/officeDocument/2006/relationships/hyperlink" Target="https://obcyjezykpolski.pl/jak-brzmi-skrot-polskiej-waluty-pln-czy-zl/" TargetMode="External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chart" Target="../charts/char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2980EF5B-3679-4CBC-8909-9100950CFF4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5730"/>
          <a:stretch>
            <a:fillRect/>
          </a:stretch>
        </p:blipFill>
        <p:spPr>
          <a:xfrm>
            <a:off x="18" y="10519"/>
            <a:ext cx="12191978" cy="685799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Freeform 5">
            <a:extLst>
              <a:ext uri="{FF2B5EF4-FFF2-40B4-BE49-F238E27FC236}">
                <a16:creationId xmlns:a16="http://schemas.microsoft.com/office/drawing/2014/main" id="{BF7A6E9F-6411-48B8-A8B9-887470F4075D}"/>
              </a:ext>
            </a:extLst>
          </p:cNvPr>
          <p:cNvSpPr>
            <a:spLocks noMove="1" noResize="1"/>
          </p:cNvSpPr>
          <p:nvPr/>
        </p:nvSpPr>
        <p:spPr>
          <a:xfrm>
            <a:off x="7488625" y="2277614"/>
            <a:ext cx="4703380" cy="4580385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1333"/>
              <a:gd name="f7" fmla="val 1298"/>
              <a:gd name="f8" fmla="val 1031"/>
              <a:gd name="f9" fmla="val 380"/>
              <a:gd name="f10" fmla="val 1215"/>
              <a:gd name="f11" fmla="val 154"/>
              <a:gd name="f12" fmla="val 979"/>
              <a:gd name="f13" fmla="val 706"/>
              <a:gd name="f14" fmla="val 317"/>
              <a:gd name="f15" fmla="val 316"/>
              <a:gd name="f16" fmla="val 954"/>
              <a:gd name="f17" fmla="val 129"/>
              <a:gd name="f18" fmla="val 1172"/>
              <a:gd name="f19" fmla="val 323"/>
              <a:gd name="f20" fmla="val 1090"/>
              <a:gd name="f21" fmla="val 1193"/>
              <a:gd name="f22" fmla="val 1232"/>
              <a:gd name="f23" fmla="val 1276"/>
              <a:gd name="f24" fmla="val 1140"/>
              <a:gd name="f25" fmla="+- 0 0 -90"/>
              <a:gd name="f26" fmla="*/ f3 1 1333"/>
              <a:gd name="f27" fmla="*/ f4 1 1298"/>
              <a:gd name="f28" fmla="+- f7 0 f5"/>
              <a:gd name="f29" fmla="+- f6 0 f5"/>
              <a:gd name="f30" fmla="*/ f25 f0 1"/>
              <a:gd name="f31" fmla="*/ f29 1 1333"/>
              <a:gd name="f32" fmla="*/ f28 1 1298"/>
              <a:gd name="f33" fmla="*/ 1333 f29 1"/>
              <a:gd name="f34" fmla="*/ 1031 f28 1"/>
              <a:gd name="f35" fmla="*/ 380 f28 1"/>
              <a:gd name="f36" fmla="*/ 706 f29 1"/>
              <a:gd name="f37" fmla="*/ 0 f28 1"/>
              <a:gd name="f38" fmla="*/ 0 f29 1"/>
              <a:gd name="f39" fmla="*/ 706 f28 1"/>
              <a:gd name="f40" fmla="*/ 323 f29 1"/>
              <a:gd name="f41" fmla="*/ 1298 f28 1"/>
              <a:gd name="f42" fmla="*/ 1090 f29 1"/>
              <a:gd name="f43" fmla="*/ f30 1 f2"/>
              <a:gd name="f44" fmla="*/ f33 1 1333"/>
              <a:gd name="f45" fmla="*/ f34 1 1298"/>
              <a:gd name="f46" fmla="*/ f35 1 1298"/>
              <a:gd name="f47" fmla="*/ f36 1 1333"/>
              <a:gd name="f48" fmla="*/ f37 1 1298"/>
              <a:gd name="f49" fmla="*/ f38 1 1333"/>
              <a:gd name="f50" fmla="*/ f39 1 1298"/>
              <a:gd name="f51" fmla="*/ f40 1 1333"/>
              <a:gd name="f52" fmla="*/ f41 1 1298"/>
              <a:gd name="f53" fmla="*/ f42 1 1333"/>
              <a:gd name="f54" fmla="*/ 0 1 f31"/>
              <a:gd name="f55" fmla="*/ f6 1 f31"/>
              <a:gd name="f56" fmla="*/ 0 1 f32"/>
              <a:gd name="f57" fmla="*/ f7 1 f32"/>
              <a:gd name="f58" fmla="+- f43 0 f1"/>
              <a:gd name="f59" fmla="*/ f44 1 f31"/>
              <a:gd name="f60" fmla="*/ f45 1 f32"/>
              <a:gd name="f61" fmla="*/ f46 1 f32"/>
              <a:gd name="f62" fmla="*/ f47 1 f31"/>
              <a:gd name="f63" fmla="*/ f48 1 f32"/>
              <a:gd name="f64" fmla="*/ f49 1 f31"/>
              <a:gd name="f65" fmla="*/ f50 1 f32"/>
              <a:gd name="f66" fmla="*/ f51 1 f31"/>
              <a:gd name="f67" fmla="*/ f52 1 f32"/>
              <a:gd name="f68" fmla="*/ f53 1 f31"/>
              <a:gd name="f69" fmla="*/ f54 f26 1"/>
              <a:gd name="f70" fmla="*/ f55 f26 1"/>
              <a:gd name="f71" fmla="*/ f57 f27 1"/>
              <a:gd name="f72" fmla="*/ f56 f27 1"/>
              <a:gd name="f73" fmla="*/ f59 f26 1"/>
              <a:gd name="f74" fmla="*/ f60 f27 1"/>
              <a:gd name="f75" fmla="*/ f61 f27 1"/>
              <a:gd name="f76" fmla="*/ f62 f26 1"/>
              <a:gd name="f77" fmla="*/ f63 f27 1"/>
              <a:gd name="f78" fmla="*/ f64 f26 1"/>
              <a:gd name="f79" fmla="*/ f65 f27 1"/>
              <a:gd name="f80" fmla="*/ f66 f26 1"/>
              <a:gd name="f81" fmla="*/ f67 f27 1"/>
              <a:gd name="f82" fmla="*/ f68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58">
                <a:pos x="f73" y="f74"/>
              </a:cxn>
              <a:cxn ang="f58">
                <a:pos x="f73" y="f75"/>
              </a:cxn>
              <a:cxn ang="f58">
                <a:pos x="f76" y="f77"/>
              </a:cxn>
              <a:cxn ang="f58">
                <a:pos x="f78" y="f79"/>
              </a:cxn>
              <a:cxn ang="f58">
                <a:pos x="f80" y="f81"/>
              </a:cxn>
              <a:cxn ang="f58">
                <a:pos x="f82" y="f81"/>
              </a:cxn>
              <a:cxn ang="f58">
                <a:pos x="f73" y="f74"/>
              </a:cxn>
            </a:cxnLst>
            <a:rect l="f69" t="f72" r="f70" b="f71"/>
            <a:pathLst>
              <a:path w="1333" h="1298">
                <a:moveTo>
                  <a:pt x="f6" y="f8"/>
                </a:moveTo>
                <a:cubicBezTo>
                  <a:pt x="f6" y="f9"/>
                  <a:pt x="f6" y="f9"/>
                  <a:pt x="f6" y="f9"/>
                </a:cubicBezTo>
                <a:cubicBezTo>
                  <a:pt x="f10" y="f11"/>
                  <a:pt x="f12" y="f5"/>
                  <a:pt x="f13" y="f5"/>
                </a:cubicBezTo>
                <a:cubicBezTo>
                  <a:pt x="f14" y="f5"/>
                  <a:pt x="f5" y="f15"/>
                  <a:pt x="f5" y="f13"/>
                </a:cubicBezTo>
                <a:cubicBezTo>
                  <a:pt x="f5" y="f16"/>
                  <a:pt x="f17" y="f18"/>
                  <a:pt x="f19" y="f7"/>
                </a:cubicBezTo>
                <a:cubicBezTo>
                  <a:pt x="f20" y="f7"/>
                  <a:pt x="f20" y="f7"/>
                  <a:pt x="f20" y="f7"/>
                </a:cubicBezTo>
                <a:cubicBezTo>
                  <a:pt x="f21" y="f22"/>
                  <a:pt x="f23" y="f24"/>
                  <a:pt x="f6" y="f8"/>
                </a:cubicBezTo>
                <a:close/>
              </a:path>
            </a:pathLst>
          </a:custGeom>
          <a:solidFill>
            <a:srgbClr val="FFFFFF">
              <a:alpha val="70000"/>
            </a:srgbClr>
          </a:solidFill>
          <a:ln cap="flat">
            <a:noFill/>
            <a:prstDash val="solid"/>
          </a:ln>
        </p:spPr>
        <p:txBody>
          <a:bodyPr vert="horz" wrap="square" lIns="91440" tIns="45720" rIns="91440" bIns="45720" anchor="t" anchorCtr="1" compatLnSpc="1">
            <a:norm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600" b="0" i="0" u="none" strike="noStrike" kern="1200" cap="all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4" name="Tytuł 1">
            <a:extLst>
              <a:ext uri="{FF2B5EF4-FFF2-40B4-BE49-F238E27FC236}">
                <a16:creationId xmlns:a16="http://schemas.microsoft.com/office/drawing/2014/main" id="{08C9D7D1-D646-4668-9E44-CD0DD0D8A096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5612524" y="2911373"/>
            <a:ext cx="6261536" cy="2024464"/>
          </a:xfrm>
        </p:spPr>
        <p:txBody>
          <a:bodyPr>
            <a:normAutofit/>
          </a:bodyPr>
          <a:lstStyle/>
          <a:p>
            <a:pPr lvl="0"/>
            <a:r>
              <a:rPr lang="pl-PL" sz="3200" b="1" dirty="0"/>
              <a:t>Badania społeczne dotyczące opłaty reprograficznej</a:t>
            </a:r>
          </a:p>
        </p:txBody>
      </p:sp>
      <p:sp>
        <p:nvSpPr>
          <p:cNvPr id="5" name="Podtytuł 2">
            <a:extLst>
              <a:ext uri="{FF2B5EF4-FFF2-40B4-BE49-F238E27FC236}">
                <a16:creationId xmlns:a16="http://schemas.microsoft.com/office/drawing/2014/main" id="{B5B0610A-6711-4F4D-AEF2-6A8BB840D108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6578162" y="5213632"/>
            <a:ext cx="4330260" cy="683285"/>
          </a:xfrm>
        </p:spPr>
        <p:txBody>
          <a:bodyPr/>
          <a:lstStyle/>
          <a:p>
            <a:pPr lvl="0"/>
            <a:r>
              <a:rPr lang="pl-PL" sz="2000" dirty="0"/>
              <a:t>2 marca 2021 roku, 10.00</a:t>
            </a:r>
          </a:p>
        </p:txBody>
      </p:sp>
      <p:cxnSp>
        <p:nvCxnSpPr>
          <p:cNvPr id="6" name="Straight Connector 10">
            <a:extLst>
              <a:ext uri="{FF2B5EF4-FFF2-40B4-BE49-F238E27FC236}">
                <a16:creationId xmlns:a16="http://schemas.microsoft.com/office/drawing/2014/main" id="{E59C3E43-08A6-4DCA-8FC7-0AC950A08F42}"/>
              </a:ext>
            </a:extLst>
          </p:cNvPr>
          <p:cNvCxnSpPr>
            <a:cxnSpLocks noMove="1" noResize="1"/>
          </p:cNvCxnSpPr>
          <p:nvPr/>
        </p:nvCxnSpPr>
        <p:spPr>
          <a:xfrm>
            <a:off x="9480334" y="5123794"/>
            <a:ext cx="935413" cy="0"/>
          </a:xfrm>
          <a:prstGeom prst="straightConnector1">
            <a:avLst/>
          </a:prstGeom>
          <a:noFill/>
          <a:ln w="25402" cap="sq">
            <a:solidFill>
              <a:srgbClr val="262626"/>
            </a:solidFill>
            <a:prstDash val="solid"/>
            <a:bevel/>
          </a:ln>
        </p:spPr>
      </p:cxnSp>
      <p:pic>
        <p:nvPicPr>
          <p:cNvPr id="8" name="Obraz 7">
            <a:extLst>
              <a:ext uri="{FF2B5EF4-FFF2-40B4-BE49-F238E27FC236}">
                <a16:creationId xmlns:a16="http://schemas.microsoft.com/office/drawing/2014/main" id="{22E6E32F-1C09-4712-A9AF-0A94979EB1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6850" y="9171"/>
            <a:ext cx="2095146" cy="109136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9" name="Obraz 6">
            <a:extLst>
              <a:ext uri="{FF2B5EF4-FFF2-40B4-BE49-F238E27FC236}">
                <a16:creationId xmlns:a16="http://schemas.microsoft.com/office/drawing/2014/main" id="{37714FB8-67EE-43B7-B1EF-17E77B0173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4652" y="84252"/>
            <a:ext cx="2101483" cy="109136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0" name="Obraz 9" descr="Obraz zawierający rysunek&#10;&#10;Opis wygenerowany automatycznie">
            <a:extLst>
              <a:ext uri="{FF2B5EF4-FFF2-40B4-BE49-F238E27FC236}">
                <a16:creationId xmlns:a16="http://schemas.microsoft.com/office/drawing/2014/main" id="{0E8C2619-1C42-4E1B-854D-690C1B4786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9961" y="5588621"/>
            <a:ext cx="3646662" cy="89472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30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9">
            <a:extLst>
              <a:ext uri="{FF2B5EF4-FFF2-40B4-BE49-F238E27FC236}">
                <a16:creationId xmlns:a16="http://schemas.microsoft.com/office/drawing/2014/main" id="{EF3D9590-C520-4752-BADE-DC6BE235F25D}"/>
              </a:ext>
            </a:extLst>
          </p:cNvPr>
          <p:cNvSpPr/>
          <p:nvPr/>
        </p:nvSpPr>
        <p:spPr>
          <a:xfrm>
            <a:off x="359596" y="575413"/>
            <a:ext cx="11498104" cy="830997"/>
          </a:xfrm>
          <a:prstGeom prst="rect">
            <a:avLst/>
          </a:prstGeom>
          <a:solidFill>
            <a:srgbClr val="F2F2F2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400" b="1" i="0" u="none" strike="noStrike" kern="1200" cap="none" spc="0" baseline="0">
                <a:solidFill>
                  <a:srgbClr val="000000"/>
                </a:solidFill>
                <a:uFillTx/>
                <a:latin typeface="Calibri" pitchFamily="34"/>
                <a:ea typeface="Calibri" pitchFamily="34"/>
              </a:rPr>
              <a:t>Jak oceniasz swoją obecną sytuację ekonomiczną w porównaniu z okresem przed pandemią?</a:t>
            </a:r>
            <a:endParaRPr lang="pl-PL" sz="2400" b="1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" name="pole tekstowe 1">
            <a:extLst>
              <a:ext uri="{FF2B5EF4-FFF2-40B4-BE49-F238E27FC236}">
                <a16:creationId xmlns:a16="http://schemas.microsoft.com/office/drawing/2014/main" id="{DE183FA1-E153-4405-998F-0B1C76887694}"/>
              </a:ext>
            </a:extLst>
          </p:cNvPr>
          <p:cNvSpPr txBox="1"/>
          <p:nvPr/>
        </p:nvSpPr>
        <p:spPr>
          <a:xfrm>
            <a:off x="346941" y="5614214"/>
            <a:ext cx="11498104" cy="707882"/>
          </a:xfrm>
          <a:prstGeom prst="rect">
            <a:avLst/>
          </a:prstGeom>
          <a:solidFill>
            <a:srgbClr val="FFC000"/>
          </a:solidFill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000" b="0" i="0" u="none" strike="noStrike" kern="1200" cap="none" spc="0" baseline="0">
                <a:solidFill>
                  <a:srgbClr val="002060"/>
                </a:solidFill>
                <a:uFillTx/>
                <a:latin typeface="Calibri"/>
              </a:rPr>
              <a:t>Sytuacja ekonomiczna nie pogorszyła się dla połowy społeczeństwa.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000" b="0" i="0" u="none" strike="noStrike" kern="1200" cap="none" spc="0" baseline="0">
                <a:solidFill>
                  <a:srgbClr val="002060"/>
                </a:solidFill>
                <a:uFillTx/>
                <a:latin typeface="Calibri"/>
              </a:rPr>
              <a:t>Aż 4 na 10 osób odczuwa pogorszenie swojej sytuacji ekonomicznej, z tego co 10 osoba, znaczne pogorszenie</a:t>
            </a:r>
          </a:p>
        </p:txBody>
      </p:sp>
      <p:pic>
        <p:nvPicPr>
          <p:cNvPr id="4" name="Obraz 3" descr="Obraz zawierający tekst, niebo, zewnętrzne, znak&#10;&#10;Opis wygenerowany automatycznie">
            <a:extLst>
              <a:ext uri="{FF2B5EF4-FFF2-40B4-BE49-F238E27FC236}">
                <a16:creationId xmlns:a16="http://schemas.microsoft.com/office/drawing/2014/main" id="{E52ACE85-66D0-4A90-A7F8-1A32DDB9FA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2853" y="1933718"/>
            <a:ext cx="4392201" cy="2924479"/>
          </a:xfrm>
          <a:prstGeom prst="rect">
            <a:avLst/>
          </a:prstGeom>
          <a:noFill/>
          <a:ln cap="flat">
            <a:noFill/>
          </a:ln>
        </p:spPr>
      </p:pic>
      <p:graphicFrame>
        <p:nvGraphicFramePr>
          <p:cNvPr id="5" name="Wykres 9">
            <a:extLst>
              <a:ext uri="{FF2B5EF4-FFF2-40B4-BE49-F238E27FC236}">
                <a16:creationId xmlns:a16="http://schemas.microsoft.com/office/drawing/2014/main" id="{118EAE4B-82E1-47AA-A5BC-6AEE7F35185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56646356"/>
              </p:ext>
            </p:extLst>
          </p:nvPr>
        </p:nvGraphicFramePr>
        <p:xfrm>
          <a:off x="346941" y="2295619"/>
          <a:ext cx="7013411" cy="22199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pole tekstowe 10">
            <a:extLst>
              <a:ext uri="{FF2B5EF4-FFF2-40B4-BE49-F238E27FC236}">
                <a16:creationId xmlns:a16="http://schemas.microsoft.com/office/drawing/2014/main" id="{146FDCAE-AD1C-4B66-9DC7-7E326B68C039}"/>
              </a:ext>
            </a:extLst>
          </p:cNvPr>
          <p:cNvSpPr txBox="1"/>
          <p:nvPr/>
        </p:nvSpPr>
        <p:spPr>
          <a:xfrm>
            <a:off x="3426211" y="2580299"/>
            <a:ext cx="1379180" cy="40011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000" b="1" i="0" u="none" strike="noStrike" kern="1200" cap="none" spc="0" baseline="0">
                <a:solidFill>
                  <a:srgbClr val="0070C0"/>
                </a:solidFill>
                <a:uFillTx/>
                <a:latin typeface="Calibri"/>
              </a:rPr>
              <a:t>9%</a:t>
            </a:r>
          </a:p>
        </p:txBody>
      </p:sp>
      <p:sp>
        <p:nvSpPr>
          <p:cNvPr id="7" name="pole tekstowe 11">
            <a:extLst>
              <a:ext uri="{FF2B5EF4-FFF2-40B4-BE49-F238E27FC236}">
                <a16:creationId xmlns:a16="http://schemas.microsoft.com/office/drawing/2014/main" id="{F4559F21-24C8-4C7D-AC04-7D5BDE741C7F}"/>
              </a:ext>
            </a:extLst>
          </p:cNvPr>
          <p:cNvSpPr txBox="1"/>
          <p:nvPr/>
        </p:nvSpPr>
        <p:spPr>
          <a:xfrm>
            <a:off x="4748872" y="3792638"/>
            <a:ext cx="1379180" cy="40011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000" b="1" i="0" u="none" strike="noStrike" kern="1200" cap="none" spc="0" baseline="0">
                <a:solidFill>
                  <a:srgbClr val="FF0000"/>
                </a:solidFill>
                <a:uFillTx/>
                <a:latin typeface="Calibri"/>
              </a:rPr>
              <a:t>58%</a:t>
            </a:r>
          </a:p>
        </p:txBody>
      </p:sp>
      <p:sp>
        <p:nvSpPr>
          <p:cNvPr id="8" name="Nawias klamrowy zamykający 12">
            <a:extLst>
              <a:ext uri="{FF2B5EF4-FFF2-40B4-BE49-F238E27FC236}">
                <a16:creationId xmlns:a16="http://schemas.microsoft.com/office/drawing/2014/main" id="{A1607998-A16D-41D9-BF19-0BD28CACBCAD}"/>
              </a:ext>
            </a:extLst>
          </p:cNvPr>
          <p:cNvSpPr/>
          <p:nvPr/>
        </p:nvSpPr>
        <p:spPr>
          <a:xfrm>
            <a:off x="5038810" y="3629518"/>
            <a:ext cx="147145" cy="695200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5400000"/>
              <a:gd name="f10" fmla="val 8333"/>
              <a:gd name="f11" fmla="val 50000"/>
              <a:gd name="f12" fmla="+- 0 0 -180"/>
              <a:gd name="f13" fmla="+- 0 0 -270"/>
              <a:gd name="f14" fmla="+- 0 0 -360"/>
              <a:gd name="f15" fmla="abs f4"/>
              <a:gd name="f16" fmla="abs f5"/>
              <a:gd name="f17" fmla="abs f6"/>
              <a:gd name="f18" fmla="+- 2700000 f1 0"/>
              <a:gd name="f19" fmla="*/ f12 f0 1"/>
              <a:gd name="f20" fmla="*/ f13 f0 1"/>
              <a:gd name="f21" fmla="*/ f14 f0 1"/>
              <a:gd name="f22" fmla="?: f15 f4 1"/>
              <a:gd name="f23" fmla="?: f16 f5 1"/>
              <a:gd name="f24" fmla="?: f17 f6 1"/>
              <a:gd name="f25" fmla="+- f18 0 f1"/>
              <a:gd name="f26" fmla="*/ f19 1 f3"/>
              <a:gd name="f27" fmla="*/ f20 1 f3"/>
              <a:gd name="f28" fmla="*/ f21 1 f3"/>
              <a:gd name="f29" fmla="*/ f22 1 21600"/>
              <a:gd name="f30" fmla="*/ f23 1 21600"/>
              <a:gd name="f31" fmla="*/ 21600 f22 1"/>
              <a:gd name="f32" fmla="*/ 21600 f23 1"/>
              <a:gd name="f33" fmla="+- f25 f1 0"/>
              <a:gd name="f34" fmla="+- f26 0 f1"/>
              <a:gd name="f35" fmla="+- f27 0 f1"/>
              <a:gd name="f36" fmla="+- f28 0 f1"/>
              <a:gd name="f37" fmla="min f30 f29"/>
              <a:gd name="f38" fmla="*/ f31 1 f24"/>
              <a:gd name="f39" fmla="*/ f32 1 f24"/>
              <a:gd name="f40" fmla="*/ f33 f8 1"/>
              <a:gd name="f41" fmla="val f38"/>
              <a:gd name="f42" fmla="val f39"/>
              <a:gd name="f43" fmla="*/ f40 1 f0"/>
              <a:gd name="f44" fmla="*/ f7 f37 1"/>
              <a:gd name="f45" fmla="+- f42 0 f7"/>
              <a:gd name="f46" fmla="+- f41 0 f7"/>
              <a:gd name="f47" fmla="+- 0 0 f43"/>
              <a:gd name="f48" fmla="*/ f41 f37 1"/>
              <a:gd name="f49" fmla="*/ f42 f37 1"/>
              <a:gd name="f50" fmla="*/ f46 1 2"/>
              <a:gd name="f51" fmla="min f46 f45"/>
              <a:gd name="f52" fmla="*/ f45 f11 1"/>
              <a:gd name="f53" fmla="+- 0 0 f47"/>
              <a:gd name="f54" fmla="+- f7 f50 0"/>
              <a:gd name="f55" fmla="*/ f51 f10 1"/>
              <a:gd name="f56" fmla="*/ f52 1 100000"/>
              <a:gd name="f57" fmla="*/ f53 f0 1"/>
              <a:gd name="f58" fmla="*/ f50 f37 1"/>
              <a:gd name="f59" fmla="*/ f55 1 100000"/>
              <a:gd name="f60" fmla="*/ f57 1 f8"/>
              <a:gd name="f61" fmla="*/ f54 f37 1"/>
              <a:gd name="f62" fmla="*/ f56 f37 1"/>
              <a:gd name="f63" fmla="+- f60 0 f1"/>
              <a:gd name="f64" fmla="+- f56 0 f59"/>
              <a:gd name="f65" fmla="+- f42 0 f59"/>
              <a:gd name="f66" fmla="*/ f59 f37 1"/>
              <a:gd name="f67" fmla="cos 1 f63"/>
              <a:gd name="f68" fmla="sin 1 f63"/>
              <a:gd name="f69" fmla="*/ f64 f37 1"/>
              <a:gd name="f70" fmla="*/ f65 f37 1"/>
              <a:gd name="f71" fmla="+- 0 0 f67"/>
              <a:gd name="f72" fmla="+- 0 0 f68"/>
              <a:gd name="f73" fmla="+- 0 0 f71"/>
              <a:gd name="f74" fmla="+- 0 0 f72"/>
              <a:gd name="f75" fmla="val f73"/>
              <a:gd name="f76" fmla="val f74"/>
              <a:gd name="f77" fmla="*/ f75 f50 1"/>
              <a:gd name="f78" fmla="*/ f76 f59 1"/>
              <a:gd name="f79" fmla="+- f7 f77 0"/>
              <a:gd name="f80" fmla="+- f59 0 f78"/>
              <a:gd name="f81" fmla="+- f42 f78 0"/>
              <a:gd name="f82" fmla="+- f81 0 f59"/>
              <a:gd name="f83" fmla="*/ f80 f37 1"/>
              <a:gd name="f84" fmla="*/ f79 f37 1"/>
              <a:gd name="f85" fmla="*/ f82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4">
                <a:pos x="f44" y="f44"/>
              </a:cxn>
              <a:cxn ang="f35">
                <a:pos x="f48" y="f62"/>
              </a:cxn>
              <a:cxn ang="f36">
                <a:pos x="f44" y="f49"/>
              </a:cxn>
            </a:cxnLst>
            <a:rect l="f44" t="f83" r="f84" b="f85"/>
            <a:pathLst>
              <a:path stroke="0">
                <a:moveTo>
                  <a:pt x="f44" y="f44"/>
                </a:moveTo>
                <a:arcTo wR="f58" hR="f66" stAng="f2" swAng="f1"/>
                <a:lnTo>
                  <a:pt x="f61" y="f69"/>
                </a:lnTo>
                <a:arcTo wR="f58" hR="f66" stAng="f0" swAng="f9"/>
                <a:arcTo wR="f58" hR="f66" stAng="f2" swAng="f9"/>
                <a:lnTo>
                  <a:pt x="f61" y="f70"/>
                </a:lnTo>
                <a:arcTo wR="f58" hR="f66" stAng="f7" swAng="f1"/>
                <a:close/>
              </a:path>
              <a:path fill="none">
                <a:moveTo>
                  <a:pt x="f44" y="f44"/>
                </a:moveTo>
                <a:arcTo wR="f58" hR="f66" stAng="f2" swAng="f1"/>
                <a:lnTo>
                  <a:pt x="f61" y="f69"/>
                </a:lnTo>
                <a:arcTo wR="f58" hR="f66" stAng="f0" swAng="f9"/>
                <a:arcTo wR="f58" hR="f66" stAng="f2" swAng="f9"/>
                <a:lnTo>
                  <a:pt x="f61" y="f70"/>
                </a:lnTo>
                <a:arcTo wR="f58" hR="f66" stAng="f7" swAng="f1"/>
              </a:path>
            </a:pathLst>
          </a:custGeom>
          <a:noFill/>
          <a:ln w="6345" cap="flat">
            <a:solidFill>
              <a:srgbClr val="A6A6A6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D9D9D9"/>
              </a:solidFill>
              <a:uFillTx/>
              <a:latin typeface="Calibri"/>
            </a:endParaRPr>
          </a:p>
        </p:txBody>
      </p:sp>
      <p:sp>
        <p:nvSpPr>
          <p:cNvPr id="9" name="Nawias klamrowy zamykający 13">
            <a:extLst>
              <a:ext uri="{FF2B5EF4-FFF2-40B4-BE49-F238E27FC236}">
                <a16:creationId xmlns:a16="http://schemas.microsoft.com/office/drawing/2014/main" id="{3A33872E-ACDB-4309-B431-90F0BDE51DFC}"/>
              </a:ext>
            </a:extLst>
          </p:cNvPr>
          <p:cNvSpPr/>
          <p:nvPr/>
        </p:nvSpPr>
        <p:spPr>
          <a:xfrm>
            <a:off x="3735470" y="2391156"/>
            <a:ext cx="147145" cy="695200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5400000"/>
              <a:gd name="f10" fmla="val 8333"/>
              <a:gd name="f11" fmla="val 50000"/>
              <a:gd name="f12" fmla="+- 0 0 -180"/>
              <a:gd name="f13" fmla="+- 0 0 -270"/>
              <a:gd name="f14" fmla="+- 0 0 -360"/>
              <a:gd name="f15" fmla="abs f4"/>
              <a:gd name="f16" fmla="abs f5"/>
              <a:gd name="f17" fmla="abs f6"/>
              <a:gd name="f18" fmla="+- 2700000 f1 0"/>
              <a:gd name="f19" fmla="*/ f12 f0 1"/>
              <a:gd name="f20" fmla="*/ f13 f0 1"/>
              <a:gd name="f21" fmla="*/ f14 f0 1"/>
              <a:gd name="f22" fmla="?: f15 f4 1"/>
              <a:gd name="f23" fmla="?: f16 f5 1"/>
              <a:gd name="f24" fmla="?: f17 f6 1"/>
              <a:gd name="f25" fmla="+- f18 0 f1"/>
              <a:gd name="f26" fmla="*/ f19 1 f3"/>
              <a:gd name="f27" fmla="*/ f20 1 f3"/>
              <a:gd name="f28" fmla="*/ f21 1 f3"/>
              <a:gd name="f29" fmla="*/ f22 1 21600"/>
              <a:gd name="f30" fmla="*/ f23 1 21600"/>
              <a:gd name="f31" fmla="*/ 21600 f22 1"/>
              <a:gd name="f32" fmla="*/ 21600 f23 1"/>
              <a:gd name="f33" fmla="+- f25 f1 0"/>
              <a:gd name="f34" fmla="+- f26 0 f1"/>
              <a:gd name="f35" fmla="+- f27 0 f1"/>
              <a:gd name="f36" fmla="+- f28 0 f1"/>
              <a:gd name="f37" fmla="min f30 f29"/>
              <a:gd name="f38" fmla="*/ f31 1 f24"/>
              <a:gd name="f39" fmla="*/ f32 1 f24"/>
              <a:gd name="f40" fmla="*/ f33 f8 1"/>
              <a:gd name="f41" fmla="val f38"/>
              <a:gd name="f42" fmla="val f39"/>
              <a:gd name="f43" fmla="*/ f40 1 f0"/>
              <a:gd name="f44" fmla="*/ f7 f37 1"/>
              <a:gd name="f45" fmla="+- f42 0 f7"/>
              <a:gd name="f46" fmla="+- f41 0 f7"/>
              <a:gd name="f47" fmla="+- 0 0 f43"/>
              <a:gd name="f48" fmla="*/ f41 f37 1"/>
              <a:gd name="f49" fmla="*/ f42 f37 1"/>
              <a:gd name="f50" fmla="*/ f46 1 2"/>
              <a:gd name="f51" fmla="min f46 f45"/>
              <a:gd name="f52" fmla="*/ f45 f11 1"/>
              <a:gd name="f53" fmla="+- 0 0 f47"/>
              <a:gd name="f54" fmla="+- f7 f50 0"/>
              <a:gd name="f55" fmla="*/ f51 f10 1"/>
              <a:gd name="f56" fmla="*/ f52 1 100000"/>
              <a:gd name="f57" fmla="*/ f53 f0 1"/>
              <a:gd name="f58" fmla="*/ f50 f37 1"/>
              <a:gd name="f59" fmla="*/ f55 1 100000"/>
              <a:gd name="f60" fmla="*/ f57 1 f8"/>
              <a:gd name="f61" fmla="*/ f54 f37 1"/>
              <a:gd name="f62" fmla="*/ f56 f37 1"/>
              <a:gd name="f63" fmla="+- f60 0 f1"/>
              <a:gd name="f64" fmla="+- f56 0 f59"/>
              <a:gd name="f65" fmla="+- f42 0 f59"/>
              <a:gd name="f66" fmla="*/ f59 f37 1"/>
              <a:gd name="f67" fmla="cos 1 f63"/>
              <a:gd name="f68" fmla="sin 1 f63"/>
              <a:gd name="f69" fmla="*/ f64 f37 1"/>
              <a:gd name="f70" fmla="*/ f65 f37 1"/>
              <a:gd name="f71" fmla="+- 0 0 f67"/>
              <a:gd name="f72" fmla="+- 0 0 f68"/>
              <a:gd name="f73" fmla="+- 0 0 f71"/>
              <a:gd name="f74" fmla="+- 0 0 f72"/>
              <a:gd name="f75" fmla="val f73"/>
              <a:gd name="f76" fmla="val f74"/>
              <a:gd name="f77" fmla="*/ f75 f50 1"/>
              <a:gd name="f78" fmla="*/ f76 f59 1"/>
              <a:gd name="f79" fmla="+- f7 f77 0"/>
              <a:gd name="f80" fmla="+- f59 0 f78"/>
              <a:gd name="f81" fmla="+- f42 f78 0"/>
              <a:gd name="f82" fmla="+- f81 0 f59"/>
              <a:gd name="f83" fmla="*/ f80 f37 1"/>
              <a:gd name="f84" fmla="*/ f79 f37 1"/>
              <a:gd name="f85" fmla="*/ f82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4">
                <a:pos x="f44" y="f44"/>
              </a:cxn>
              <a:cxn ang="f35">
                <a:pos x="f48" y="f62"/>
              </a:cxn>
              <a:cxn ang="f36">
                <a:pos x="f44" y="f49"/>
              </a:cxn>
            </a:cxnLst>
            <a:rect l="f44" t="f83" r="f84" b="f85"/>
            <a:pathLst>
              <a:path stroke="0">
                <a:moveTo>
                  <a:pt x="f44" y="f44"/>
                </a:moveTo>
                <a:arcTo wR="f58" hR="f66" stAng="f2" swAng="f1"/>
                <a:lnTo>
                  <a:pt x="f61" y="f69"/>
                </a:lnTo>
                <a:arcTo wR="f58" hR="f66" stAng="f0" swAng="f9"/>
                <a:arcTo wR="f58" hR="f66" stAng="f2" swAng="f9"/>
                <a:lnTo>
                  <a:pt x="f61" y="f70"/>
                </a:lnTo>
                <a:arcTo wR="f58" hR="f66" stAng="f7" swAng="f1"/>
                <a:close/>
              </a:path>
              <a:path fill="none">
                <a:moveTo>
                  <a:pt x="f44" y="f44"/>
                </a:moveTo>
                <a:arcTo wR="f58" hR="f66" stAng="f2" swAng="f1"/>
                <a:lnTo>
                  <a:pt x="f61" y="f69"/>
                </a:lnTo>
                <a:arcTo wR="f58" hR="f66" stAng="f0" swAng="f9"/>
                <a:arcTo wR="f58" hR="f66" stAng="f2" swAng="f9"/>
                <a:lnTo>
                  <a:pt x="f61" y="f70"/>
                </a:lnTo>
                <a:arcTo wR="f58" hR="f66" stAng="f7" swAng="f1"/>
              </a:path>
            </a:pathLst>
          </a:custGeom>
          <a:noFill/>
          <a:ln w="6345" cap="flat">
            <a:solidFill>
              <a:srgbClr val="A6A6A6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D9D9D9"/>
              </a:solidFill>
              <a:uFillTx/>
              <a:latin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>
            <a:extLst>
              <a:ext uri="{FF2B5EF4-FFF2-40B4-BE49-F238E27FC236}">
                <a16:creationId xmlns:a16="http://schemas.microsoft.com/office/drawing/2014/main" id="{18DCAC38-5EFC-4372-B6D8-7242A123982F}"/>
              </a:ext>
            </a:extLst>
          </p:cNvPr>
          <p:cNvSpPr>
            <a:spLocks noMove="1" noResize="1"/>
          </p:cNvSpPr>
          <p:nvPr/>
        </p:nvSpPr>
        <p:spPr>
          <a:xfrm>
            <a:off x="0" y="0"/>
            <a:ext cx="12191996" cy="6858000"/>
          </a:xfrm>
          <a:prstGeom prst="rect">
            <a:avLst/>
          </a:prstGeom>
          <a:solidFill>
            <a:srgbClr val="F0F0F3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Meiryo"/>
            </a:endParaRPr>
          </a:p>
        </p:txBody>
      </p:sp>
      <p:sp>
        <p:nvSpPr>
          <p:cNvPr id="3" name="Rectangle 10">
            <a:extLst>
              <a:ext uri="{FF2B5EF4-FFF2-40B4-BE49-F238E27FC236}">
                <a16:creationId xmlns:a16="http://schemas.microsoft.com/office/drawing/2014/main" id="{7D1DA7BC-DB28-4A26-BCC0-F8DB408B6FF6}"/>
              </a:ext>
            </a:extLst>
          </p:cNvPr>
          <p:cNvSpPr>
            <a:spLocks noMove="1" noResize="1"/>
          </p:cNvSpPr>
          <p:nvPr/>
        </p:nvSpPr>
        <p:spPr>
          <a:xfrm>
            <a:off x="1038767" y="2130213"/>
            <a:ext cx="11153229" cy="4727786"/>
          </a:xfrm>
          <a:prstGeom prst="rect">
            <a:avLst/>
          </a:prstGeom>
          <a:solidFill>
            <a:srgbClr val="FFFFFF">
              <a:alpha val="75000"/>
            </a:srgbClr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Meiryo"/>
            </a:endParaRPr>
          </a:p>
        </p:txBody>
      </p:sp>
      <p:sp>
        <p:nvSpPr>
          <p:cNvPr id="4" name="Rectangle 12">
            <a:extLst>
              <a:ext uri="{FF2B5EF4-FFF2-40B4-BE49-F238E27FC236}">
                <a16:creationId xmlns:a16="http://schemas.microsoft.com/office/drawing/2014/main" id="{6FEACB3D-B340-4050-9F8F-A19E1510A050}"/>
              </a:ext>
            </a:extLst>
          </p:cNvPr>
          <p:cNvSpPr>
            <a:spLocks noMove="1" noResize="1"/>
          </p:cNvSpPr>
          <p:nvPr/>
        </p:nvSpPr>
        <p:spPr>
          <a:xfrm>
            <a:off x="0" y="896642"/>
            <a:ext cx="12191996" cy="1347715"/>
          </a:xfrm>
          <a:prstGeom prst="rect">
            <a:avLst/>
          </a:prstGeom>
          <a:solidFill>
            <a:srgbClr val="302F1B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Meiryo"/>
            </a:endParaRPr>
          </a:p>
        </p:txBody>
      </p:sp>
      <p:sp>
        <p:nvSpPr>
          <p:cNvPr id="5" name="Tytuł 1">
            <a:extLst>
              <a:ext uri="{FF2B5EF4-FFF2-40B4-BE49-F238E27FC236}">
                <a16:creationId xmlns:a16="http://schemas.microsoft.com/office/drawing/2014/main" id="{FB69BA46-AA93-472D-AE00-5CAFF73A385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70784" y="896641"/>
            <a:ext cx="10013713" cy="1030364"/>
          </a:xfrm>
        </p:spPr>
        <p:txBody>
          <a:bodyPr>
            <a:normAutofit fontScale="90000"/>
          </a:bodyPr>
          <a:lstStyle/>
          <a:p>
            <a:pPr lvl="0">
              <a:lnSpc>
                <a:spcPct val="140000"/>
              </a:lnSpc>
            </a:pPr>
            <a:r>
              <a:rPr lang="pl-PL" sz="2400" dirty="0">
                <a:solidFill>
                  <a:srgbClr val="FFFFFF"/>
                </a:solidFill>
              </a:rPr>
              <a:t>Jak oceniasz swoją obecną sytuację ekonomiczną w porównaniu z okresem przed pandemią?</a:t>
            </a:r>
          </a:p>
        </p:txBody>
      </p:sp>
      <p:graphicFrame>
        <p:nvGraphicFramePr>
          <p:cNvPr id="6" name="Symbol zastępczy zawartości 3">
            <a:extLst>
              <a:ext uri="{FF2B5EF4-FFF2-40B4-BE49-F238E27FC236}">
                <a16:creationId xmlns:a16="http://schemas.microsoft.com/office/drawing/2014/main" id="{7BD9C56B-71D8-4FFA-9FF0-6AA31B0DAE9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52560281"/>
              </p:ext>
            </p:extLst>
          </p:nvPr>
        </p:nvGraphicFramePr>
        <p:xfrm>
          <a:off x="2226006" y="2376100"/>
          <a:ext cx="8778750" cy="3357594"/>
        </p:xfrm>
        <a:graphic>
          <a:graphicData uri="http://schemas.openxmlformats.org/drawingml/2006/table">
            <a:tbl>
              <a:tblPr>
                <a:effectLst/>
              </a:tblPr>
              <a:tblGrid>
                <a:gridCol w="3694093">
                  <a:extLst>
                    <a:ext uri="{9D8B030D-6E8A-4147-A177-3AD203B41FA5}">
                      <a16:colId xmlns:a16="http://schemas.microsoft.com/office/drawing/2014/main" val="684754018"/>
                    </a:ext>
                  </a:extLst>
                </a:gridCol>
                <a:gridCol w="1589931">
                  <a:extLst>
                    <a:ext uri="{9D8B030D-6E8A-4147-A177-3AD203B41FA5}">
                      <a16:colId xmlns:a16="http://schemas.microsoft.com/office/drawing/2014/main" val="1914303208"/>
                    </a:ext>
                  </a:extLst>
                </a:gridCol>
                <a:gridCol w="1710165">
                  <a:extLst>
                    <a:ext uri="{9D8B030D-6E8A-4147-A177-3AD203B41FA5}">
                      <a16:colId xmlns:a16="http://schemas.microsoft.com/office/drawing/2014/main" val="1949605458"/>
                    </a:ext>
                  </a:extLst>
                </a:gridCol>
                <a:gridCol w="1784561">
                  <a:extLst>
                    <a:ext uri="{9D8B030D-6E8A-4147-A177-3AD203B41FA5}">
                      <a16:colId xmlns:a16="http://schemas.microsoft.com/office/drawing/2014/main" val="3524804646"/>
                    </a:ext>
                  </a:extLst>
                </a:gridCol>
              </a:tblGrid>
              <a:tr h="373066">
                <a:tc>
                  <a:txBody>
                    <a:bodyPr/>
                    <a:lstStyle/>
                    <a:p>
                      <a:pPr lvl="0" algn="l" fontAlgn="b"/>
                      <a:endParaRPr lang="pl-PL" sz="1900" b="0" i="0" u="none" strike="noStrike" dirty="0">
                        <a:latin typeface="Arial" pitchFamily="34"/>
                      </a:endParaRPr>
                    </a:p>
                  </a:txBody>
                  <a:tcPr marL="13423" marR="13423" marT="13423" marB="0" anchor="b">
                    <a:lnR w="190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rowSpan="2">
                  <a:txBody>
                    <a:bodyPr/>
                    <a:lstStyle/>
                    <a:p>
                      <a:pPr lvl="0" algn="ctr" fontAlgn="ctr"/>
                      <a:r>
                        <a:rPr lang="pl-PL" sz="1900" b="1" i="0" u="none" strike="noStrike">
                          <a:solidFill>
                            <a:srgbClr val="FFFFFF"/>
                          </a:solidFill>
                          <a:latin typeface="Calibri" pitchFamily="34"/>
                        </a:rPr>
                        <a:t>RAZEM</a:t>
                      </a:r>
                    </a:p>
                  </a:txBody>
                  <a:tcPr marL="13423" marR="13423" marT="13423" marB="0" anchor="ctr">
                    <a:lnL w="190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14E7B"/>
                    </a:solidFill>
                  </a:tcPr>
                </a:tc>
                <a:tc gridSpan="2">
                  <a:txBody>
                    <a:bodyPr/>
                    <a:lstStyle/>
                    <a:p>
                      <a:pPr lvl="0" algn="ctr" fontAlgn="ctr"/>
                      <a:r>
                        <a:rPr lang="pl-PL" sz="1900" b="1" i="0" u="none" strike="noStrike">
                          <a:solidFill>
                            <a:srgbClr val="FFFFFF"/>
                          </a:solidFill>
                          <a:latin typeface="Calibri" pitchFamily="34"/>
                        </a:rPr>
                        <a:t>Jakiej jesteś płci?</a:t>
                      </a:r>
                    </a:p>
                  </a:txBody>
                  <a:tcPr marL="13423" marR="13423" marT="13423" marB="0" anchor="ctr">
                    <a:lnL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14E7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0717769"/>
                  </a:ext>
                </a:extLst>
              </a:tr>
              <a:tr h="373066">
                <a:tc>
                  <a:txBody>
                    <a:bodyPr/>
                    <a:lstStyle/>
                    <a:p>
                      <a:pPr lvl="0" algn="l" fontAlgn="b"/>
                      <a:endParaRPr lang="pl-PL" sz="1900" b="0" i="0" u="none" strike="noStrike" dirty="0">
                        <a:latin typeface="Arial" pitchFamily="34"/>
                      </a:endParaRPr>
                    </a:p>
                  </a:txBody>
                  <a:tcPr marL="13423" marR="13423" marT="13423" marB="0" anchor="b">
                    <a:lnR w="190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90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 fontAlgn="ctr"/>
                      <a:r>
                        <a:rPr lang="pl-PL" sz="1900" b="1" i="0" u="none" strike="noStrike">
                          <a:solidFill>
                            <a:srgbClr val="FFFFFF"/>
                          </a:solidFill>
                          <a:latin typeface="Calibri" pitchFamily="34"/>
                        </a:rPr>
                        <a:t>Kobieta</a:t>
                      </a:r>
                    </a:p>
                  </a:txBody>
                  <a:tcPr marL="13423" marR="13423" marT="13423" marB="0" anchor="ctr">
                    <a:lnL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14E7B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fontAlgn="ctr"/>
                      <a:r>
                        <a:rPr lang="pl-PL" sz="1900" b="1" i="0" u="none" strike="noStrike">
                          <a:solidFill>
                            <a:srgbClr val="FFFFFF"/>
                          </a:solidFill>
                          <a:latin typeface="Calibri" pitchFamily="34"/>
                        </a:rPr>
                        <a:t>Mężczyzna</a:t>
                      </a:r>
                    </a:p>
                  </a:txBody>
                  <a:tcPr marL="13423" marR="13423" marT="13423" marB="0" anchor="ctr">
                    <a:lnL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14E7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20428"/>
                  </a:ext>
                </a:extLst>
              </a:tr>
              <a:tr h="373066">
                <a:tc>
                  <a:txBody>
                    <a:bodyPr/>
                    <a:lstStyle/>
                    <a:p>
                      <a:pPr lvl="0" algn="l" fontAlgn="t"/>
                      <a:r>
                        <a:rPr lang="pl-PL" sz="1900" b="1" i="0" u="none" strike="noStrike" dirty="0">
                          <a:solidFill>
                            <a:srgbClr val="FFFFFF"/>
                          </a:solidFill>
                          <a:latin typeface="Calibri" pitchFamily="34"/>
                        </a:rPr>
                        <a:t>N=</a:t>
                      </a:r>
                    </a:p>
                  </a:txBody>
                  <a:tcPr marL="13423" marR="13423" marT="13423" marB="0">
                    <a:lnL w="190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14E7B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fontAlgn="ctr"/>
                      <a:r>
                        <a:rPr lang="pl-PL" sz="1800" b="0" i="0" u="none" strike="noStrike">
                          <a:solidFill>
                            <a:srgbClr val="000000"/>
                          </a:solidFill>
                          <a:latin typeface="Arial" pitchFamily="34"/>
                        </a:rPr>
                        <a:t>2240</a:t>
                      </a:r>
                    </a:p>
                  </a:txBody>
                  <a:tcPr marL="13423" marR="13423" marT="13423" marB="0" anchor="ctr">
                    <a:lnL w="190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fontAlgn="ctr"/>
                      <a:r>
                        <a:rPr lang="pl-PL" sz="1800" b="0" i="0" u="none" strike="noStrike">
                          <a:solidFill>
                            <a:srgbClr val="000000"/>
                          </a:solidFill>
                          <a:latin typeface="Arial" pitchFamily="34"/>
                        </a:rPr>
                        <a:t>1114</a:t>
                      </a:r>
                    </a:p>
                  </a:txBody>
                  <a:tcPr marL="13423" marR="13423" marT="13423" marB="0" anchor="ctr">
                    <a:lnL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fontAlgn="ctr"/>
                      <a:r>
                        <a:rPr lang="pl-PL" sz="1800" b="0" i="0" u="none" strike="noStrike">
                          <a:solidFill>
                            <a:srgbClr val="000000"/>
                          </a:solidFill>
                          <a:latin typeface="Arial" pitchFamily="34"/>
                        </a:rPr>
                        <a:t>1126</a:t>
                      </a:r>
                    </a:p>
                  </a:txBody>
                  <a:tcPr marL="13423" marR="13423" marT="13423" marB="0" anchor="ctr">
                    <a:lnL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5749164"/>
                  </a:ext>
                </a:extLst>
              </a:tr>
              <a:tr h="373066">
                <a:tc>
                  <a:txBody>
                    <a:bodyPr/>
                    <a:lstStyle/>
                    <a:p>
                      <a:pPr lvl="0" algn="l" fontAlgn="t"/>
                      <a:r>
                        <a:rPr lang="pl-PL" sz="1900" b="1" i="0" u="none" strike="noStrike" dirty="0">
                          <a:solidFill>
                            <a:srgbClr val="FFFFFF"/>
                          </a:solidFill>
                          <a:latin typeface="Calibri" pitchFamily="34"/>
                        </a:rPr>
                        <a:t>Zdecydowanie gorsza</a:t>
                      </a:r>
                    </a:p>
                  </a:txBody>
                  <a:tcPr marL="13423" marR="13423" marT="13423" marB="0">
                    <a:lnL w="190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14E7B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fontAlgn="ctr"/>
                      <a:r>
                        <a:rPr lang="pl-PL" sz="1800" b="0" i="0" u="none" strike="noStrike">
                          <a:solidFill>
                            <a:srgbClr val="000000"/>
                          </a:solidFill>
                          <a:latin typeface="Arial" pitchFamily="34"/>
                        </a:rPr>
                        <a:t>10%</a:t>
                      </a:r>
                    </a:p>
                  </a:txBody>
                  <a:tcPr marL="13423" marR="13423" marT="13423" marB="0" anchor="ctr">
                    <a:lnL w="190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E1E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fontAlgn="ctr"/>
                      <a:r>
                        <a:rPr lang="pl-PL" sz="1800" b="0" i="0" u="none" strike="noStrike">
                          <a:solidFill>
                            <a:srgbClr val="000000"/>
                          </a:solidFill>
                          <a:latin typeface="Arial" pitchFamily="34"/>
                        </a:rPr>
                        <a:t>11%</a:t>
                      </a:r>
                    </a:p>
                  </a:txBody>
                  <a:tcPr marL="13423" marR="13423" marT="13423" marB="0" anchor="ctr">
                    <a:lnL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E5E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fontAlgn="ctr"/>
                      <a:r>
                        <a:rPr lang="pl-PL" sz="1800" b="0" i="0" u="none" strike="noStrike">
                          <a:solidFill>
                            <a:srgbClr val="000000"/>
                          </a:solidFill>
                          <a:latin typeface="Arial" pitchFamily="34"/>
                        </a:rPr>
                        <a:t>8%</a:t>
                      </a:r>
                    </a:p>
                  </a:txBody>
                  <a:tcPr marL="13423" marR="13423" marT="13423" marB="0" anchor="ctr">
                    <a:lnL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1D1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6101277"/>
                  </a:ext>
                </a:extLst>
              </a:tr>
              <a:tr h="373066">
                <a:tc>
                  <a:txBody>
                    <a:bodyPr/>
                    <a:lstStyle/>
                    <a:p>
                      <a:pPr lvl="0" algn="l" fontAlgn="t"/>
                      <a:r>
                        <a:rPr lang="pl-PL" sz="1900" b="1" i="0" u="none" strike="noStrike" dirty="0">
                          <a:solidFill>
                            <a:srgbClr val="FFFFFF"/>
                          </a:solidFill>
                          <a:latin typeface="Calibri" pitchFamily="34"/>
                        </a:rPr>
                        <a:t>Gorsza</a:t>
                      </a:r>
                    </a:p>
                  </a:txBody>
                  <a:tcPr marL="13423" marR="13423" marT="13423" marB="0">
                    <a:lnL w="190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14E7B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fontAlgn="ctr"/>
                      <a:r>
                        <a:rPr lang="pl-PL" sz="1800" b="0" i="0" u="none" strike="noStrike">
                          <a:solidFill>
                            <a:srgbClr val="000000"/>
                          </a:solidFill>
                          <a:latin typeface="Arial" pitchFamily="34"/>
                        </a:rPr>
                        <a:t>31%</a:t>
                      </a:r>
                    </a:p>
                  </a:txBody>
                  <a:tcPr marL="13423" marR="13423" marT="13423" marB="0" anchor="ctr">
                    <a:lnL w="190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E1E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fontAlgn="ctr"/>
                      <a:r>
                        <a:rPr lang="pl-PL" sz="1800" b="0" i="0" u="none" strike="noStrike">
                          <a:solidFill>
                            <a:srgbClr val="000000"/>
                          </a:solidFill>
                          <a:latin typeface="Arial" pitchFamily="34"/>
                        </a:rPr>
                        <a:t>34%</a:t>
                      </a:r>
                    </a:p>
                  </a:txBody>
                  <a:tcPr marL="13423" marR="13423" marT="13423" marB="0" anchor="ctr">
                    <a:lnL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E5E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fontAlgn="ctr"/>
                      <a:r>
                        <a:rPr lang="pl-PL" sz="1800" b="0" i="0" u="none" strike="noStrike">
                          <a:solidFill>
                            <a:srgbClr val="000000"/>
                          </a:solidFill>
                          <a:latin typeface="Arial" pitchFamily="34"/>
                        </a:rPr>
                        <a:t>28%</a:t>
                      </a:r>
                    </a:p>
                  </a:txBody>
                  <a:tcPr marL="13423" marR="13423" marT="13423" marB="0" anchor="ctr">
                    <a:lnL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1D1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9845782"/>
                  </a:ext>
                </a:extLst>
              </a:tr>
              <a:tr h="373066">
                <a:tc>
                  <a:txBody>
                    <a:bodyPr/>
                    <a:lstStyle/>
                    <a:p>
                      <a:pPr lvl="0" algn="l" fontAlgn="t"/>
                      <a:r>
                        <a:rPr lang="pl-PL" sz="1900" b="1" i="0" u="none" strike="noStrike" dirty="0">
                          <a:solidFill>
                            <a:srgbClr val="FFFFFF"/>
                          </a:solidFill>
                          <a:latin typeface="Calibri" pitchFamily="34"/>
                        </a:rPr>
                        <a:t>Bez zmian</a:t>
                      </a:r>
                    </a:p>
                  </a:txBody>
                  <a:tcPr marL="13423" marR="13423" marT="13423" marB="0">
                    <a:lnL w="190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14E7B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fontAlgn="ctr"/>
                      <a:r>
                        <a:rPr lang="pl-PL" sz="1800" b="0" i="0" u="none" strike="noStrike">
                          <a:solidFill>
                            <a:srgbClr val="000000"/>
                          </a:solidFill>
                          <a:latin typeface="Arial" pitchFamily="34"/>
                        </a:rPr>
                        <a:t>52%</a:t>
                      </a:r>
                    </a:p>
                  </a:txBody>
                  <a:tcPr marL="13423" marR="13423" marT="13423" marB="0" anchor="ctr">
                    <a:lnL w="190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E1E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fontAlgn="ctr"/>
                      <a:r>
                        <a:rPr lang="pl-PL" sz="1800" b="0" i="0" u="none" strike="noStrike">
                          <a:solidFill>
                            <a:srgbClr val="000000"/>
                          </a:solidFill>
                          <a:latin typeface="Arial" pitchFamily="34"/>
                        </a:rPr>
                        <a:t>48%</a:t>
                      </a:r>
                    </a:p>
                  </a:txBody>
                  <a:tcPr marL="13423" marR="13423" marT="13423" marB="0" anchor="ctr">
                    <a:lnL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1D1D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fontAlgn="ctr"/>
                      <a:r>
                        <a:rPr lang="pl-PL" sz="1800" b="0" i="0" u="none" strike="noStrike">
                          <a:solidFill>
                            <a:srgbClr val="000000"/>
                          </a:solidFill>
                          <a:latin typeface="Arial" pitchFamily="34"/>
                        </a:rPr>
                        <a:t>55%</a:t>
                      </a:r>
                    </a:p>
                  </a:txBody>
                  <a:tcPr marL="13423" marR="13423" marT="13423" marB="0" anchor="ctr">
                    <a:lnL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E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0854662"/>
                  </a:ext>
                </a:extLst>
              </a:tr>
              <a:tr h="373066">
                <a:tc>
                  <a:txBody>
                    <a:bodyPr/>
                    <a:lstStyle/>
                    <a:p>
                      <a:pPr lvl="0" algn="l" fontAlgn="t"/>
                      <a:r>
                        <a:rPr lang="pl-PL" sz="1900" b="1" i="0" u="none" strike="noStrike" dirty="0">
                          <a:solidFill>
                            <a:srgbClr val="FFFFFF"/>
                          </a:solidFill>
                          <a:latin typeface="Calibri" pitchFamily="34"/>
                        </a:rPr>
                        <a:t>Lepsza</a:t>
                      </a:r>
                    </a:p>
                  </a:txBody>
                  <a:tcPr marL="13423" marR="13423" marT="13423" marB="0">
                    <a:lnL w="190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14E7B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fontAlgn="ctr"/>
                      <a:r>
                        <a:rPr lang="pl-PL" sz="1800" b="0" i="0" u="none" strike="noStrike">
                          <a:solidFill>
                            <a:srgbClr val="000000"/>
                          </a:solidFill>
                          <a:latin typeface="Arial" pitchFamily="34"/>
                        </a:rPr>
                        <a:t>6%</a:t>
                      </a:r>
                    </a:p>
                  </a:txBody>
                  <a:tcPr marL="13423" marR="13423" marT="13423" marB="0" anchor="ctr">
                    <a:lnL w="190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E1E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fontAlgn="ctr"/>
                      <a:r>
                        <a:rPr lang="pl-PL" sz="1800" b="0" i="0" u="none" strike="noStrike">
                          <a:solidFill>
                            <a:srgbClr val="000000"/>
                          </a:solidFill>
                          <a:latin typeface="Arial" pitchFamily="34"/>
                        </a:rPr>
                        <a:t>5%</a:t>
                      </a:r>
                    </a:p>
                  </a:txBody>
                  <a:tcPr marL="13423" marR="13423" marT="13423" marB="0" anchor="ctr">
                    <a:lnL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1D1D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fontAlgn="ctr"/>
                      <a:r>
                        <a:rPr lang="pl-PL" sz="1800" b="0" i="0" u="none" strike="noStrike">
                          <a:solidFill>
                            <a:srgbClr val="000000"/>
                          </a:solidFill>
                          <a:latin typeface="Arial" pitchFamily="34"/>
                        </a:rPr>
                        <a:t>8%</a:t>
                      </a:r>
                    </a:p>
                  </a:txBody>
                  <a:tcPr marL="13423" marR="13423" marT="13423" marB="0" anchor="ctr">
                    <a:lnL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E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5536050"/>
                  </a:ext>
                </a:extLst>
              </a:tr>
              <a:tr h="373066">
                <a:tc>
                  <a:txBody>
                    <a:bodyPr/>
                    <a:lstStyle/>
                    <a:p>
                      <a:pPr lvl="0" algn="l" fontAlgn="t"/>
                      <a:r>
                        <a:rPr lang="pl-PL" sz="1900" b="1" i="0" u="none" strike="noStrike">
                          <a:solidFill>
                            <a:srgbClr val="FFFFFF"/>
                          </a:solidFill>
                          <a:latin typeface="Calibri" pitchFamily="34"/>
                        </a:rPr>
                        <a:t>Zdecydowanie lepsza</a:t>
                      </a:r>
                    </a:p>
                  </a:txBody>
                  <a:tcPr marL="13423" marR="13423" marT="13423" marB="0">
                    <a:lnL w="190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14E7B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fontAlgn="ctr"/>
                      <a:r>
                        <a:rPr lang="pl-PL" sz="1800" b="0" i="0" u="none" strike="noStrike">
                          <a:solidFill>
                            <a:srgbClr val="000000"/>
                          </a:solidFill>
                          <a:latin typeface="Arial" pitchFamily="34"/>
                        </a:rPr>
                        <a:t>1%</a:t>
                      </a:r>
                    </a:p>
                  </a:txBody>
                  <a:tcPr marL="13423" marR="13423" marT="13423" marB="0" anchor="ctr">
                    <a:lnL w="190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E1E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fontAlgn="ctr"/>
                      <a:r>
                        <a:rPr lang="pl-PL" sz="1800" b="0" i="0" u="none" strike="noStrike">
                          <a:solidFill>
                            <a:srgbClr val="000000"/>
                          </a:solidFill>
                          <a:latin typeface="Arial" pitchFamily="34"/>
                        </a:rPr>
                        <a:t>1%</a:t>
                      </a:r>
                    </a:p>
                  </a:txBody>
                  <a:tcPr marL="13423" marR="13423" marT="13423" marB="0" anchor="ctr">
                    <a:lnL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fontAlgn="ctr"/>
                      <a:r>
                        <a:rPr lang="pl-PL" sz="1800" b="0" i="0" u="none" strike="noStrike" dirty="0">
                          <a:solidFill>
                            <a:srgbClr val="000000"/>
                          </a:solidFill>
                          <a:latin typeface="Arial" pitchFamily="34"/>
                        </a:rPr>
                        <a:t>2%</a:t>
                      </a:r>
                    </a:p>
                  </a:txBody>
                  <a:tcPr marL="13423" marR="13423" marT="13423" marB="0" anchor="ctr">
                    <a:lnL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6960707"/>
                  </a:ext>
                </a:extLst>
              </a:tr>
              <a:tr h="373066">
                <a:tc>
                  <a:txBody>
                    <a:bodyPr/>
                    <a:lstStyle/>
                    <a:p>
                      <a:pPr lvl="0" algn="l" fontAlgn="t"/>
                      <a:r>
                        <a:rPr lang="pl-PL" sz="1900" b="1" i="0" u="none" strike="noStrike">
                          <a:solidFill>
                            <a:srgbClr val="FFFFFF"/>
                          </a:solidFill>
                          <a:latin typeface="Calibri" pitchFamily="34"/>
                        </a:rPr>
                        <a:t>RAZEM</a:t>
                      </a:r>
                    </a:p>
                  </a:txBody>
                  <a:tcPr marL="13423" marR="13423" marT="13423" marB="0">
                    <a:lnL w="190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14E7B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fontAlgn="ctr"/>
                      <a:r>
                        <a:rPr lang="pl-PL" sz="1800" b="0" i="0" u="none" strike="noStrike">
                          <a:solidFill>
                            <a:srgbClr val="000000"/>
                          </a:solidFill>
                          <a:latin typeface="Arial" pitchFamily="34"/>
                        </a:rPr>
                        <a:t>100%</a:t>
                      </a:r>
                    </a:p>
                  </a:txBody>
                  <a:tcPr marL="13423" marR="13423" marT="13423" marB="0" anchor="ctr">
                    <a:lnL w="190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fontAlgn="ctr"/>
                      <a:r>
                        <a:rPr lang="pl-PL" sz="1800" b="0" i="0" u="none" strike="noStrike">
                          <a:solidFill>
                            <a:srgbClr val="000000"/>
                          </a:solidFill>
                          <a:latin typeface="Arial" pitchFamily="34"/>
                        </a:rPr>
                        <a:t>100%</a:t>
                      </a:r>
                    </a:p>
                  </a:txBody>
                  <a:tcPr marL="13423" marR="13423" marT="13423" marB="0" anchor="ctr">
                    <a:lnL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fontAlgn="ctr"/>
                      <a:r>
                        <a:rPr lang="pl-PL" sz="1800" b="0" i="0" u="none" strike="noStrike" dirty="0">
                          <a:solidFill>
                            <a:srgbClr val="000000"/>
                          </a:solidFill>
                          <a:latin typeface="Arial" pitchFamily="34"/>
                        </a:rPr>
                        <a:t>100%</a:t>
                      </a:r>
                    </a:p>
                  </a:txBody>
                  <a:tcPr marL="13423" marR="13423" marT="13423" marB="0" anchor="ctr">
                    <a:lnL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8361927"/>
                  </a:ext>
                </a:extLst>
              </a:tr>
            </a:tbl>
          </a:graphicData>
        </a:graphic>
      </p:graphicFrame>
      <p:sp>
        <p:nvSpPr>
          <p:cNvPr id="7" name="Rectangle 14">
            <a:extLst>
              <a:ext uri="{FF2B5EF4-FFF2-40B4-BE49-F238E27FC236}">
                <a16:creationId xmlns:a16="http://schemas.microsoft.com/office/drawing/2014/main" id="{BD83449F-F65C-4C33-97F6-BCDCD08DAD20}"/>
              </a:ext>
            </a:extLst>
          </p:cNvPr>
          <p:cNvSpPr>
            <a:spLocks noMove="1" noResize="1"/>
          </p:cNvSpPr>
          <p:nvPr/>
        </p:nvSpPr>
        <p:spPr>
          <a:xfrm>
            <a:off x="0" y="962424"/>
            <a:ext cx="1006763" cy="1216152"/>
          </a:xfrm>
          <a:prstGeom prst="rect">
            <a:avLst/>
          </a:prstGeom>
          <a:solidFill>
            <a:srgbClr val="A8A442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Meiryo"/>
            </a:endParaRPr>
          </a:p>
        </p:txBody>
      </p:sp>
      <p:sp>
        <p:nvSpPr>
          <p:cNvPr id="8" name="Rectangle 16">
            <a:extLst>
              <a:ext uri="{FF2B5EF4-FFF2-40B4-BE49-F238E27FC236}">
                <a16:creationId xmlns:a16="http://schemas.microsoft.com/office/drawing/2014/main" id="{9C4586E8-9B30-4570-8D8D-059D917B3713}"/>
              </a:ext>
            </a:extLst>
          </p:cNvPr>
          <p:cNvSpPr>
            <a:spLocks noMove="1" noResize="1"/>
          </p:cNvSpPr>
          <p:nvPr/>
        </p:nvSpPr>
        <p:spPr>
          <a:xfrm rot="5400013">
            <a:off x="-2390233" y="3396996"/>
            <a:ext cx="6858000" cy="64008"/>
          </a:xfrm>
          <a:prstGeom prst="rect">
            <a:avLst/>
          </a:prstGeom>
          <a:solidFill>
            <a:srgbClr val="302F1B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Meiryo"/>
            </a:endParaRP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C0D7F4DB-F162-4448-B2EB-EAE0E9F17D26}"/>
              </a:ext>
            </a:extLst>
          </p:cNvPr>
          <p:cNvSpPr txBox="1"/>
          <p:nvPr/>
        </p:nvSpPr>
        <p:spPr>
          <a:xfrm>
            <a:off x="1255072" y="5788015"/>
            <a:ext cx="10720618" cy="1015663"/>
          </a:xfrm>
          <a:prstGeom prst="rect">
            <a:avLst/>
          </a:prstGeom>
          <a:solidFill>
            <a:srgbClr val="FFC000"/>
          </a:solidFill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000" b="0" i="0" u="none" strike="noStrike" kern="1200" cap="none" spc="0" baseline="0" dirty="0">
                <a:solidFill>
                  <a:srgbClr val="002060"/>
                </a:solidFill>
                <a:uFillTx/>
                <a:latin typeface="Calibri"/>
              </a:rPr>
              <a:t>Pogorszenie sytuacji ekonomicznej w większym stopniu dostrzegają kobiety.</a:t>
            </a:r>
            <a:br>
              <a:rPr lang="pl-PL" sz="2000" b="0" i="0" u="none" strike="noStrike" kern="1200" cap="none" spc="0" baseline="0" dirty="0">
                <a:solidFill>
                  <a:srgbClr val="002060"/>
                </a:solidFill>
                <a:uFillTx/>
                <a:latin typeface="Calibri"/>
              </a:rPr>
            </a:br>
            <a:r>
              <a:rPr lang="pl-PL" sz="2000" b="0" i="0" u="none" strike="noStrike" kern="1200" cap="none" spc="0" baseline="0" dirty="0">
                <a:solidFill>
                  <a:srgbClr val="002060"/>
                </a:solidFill>
                <a:uFillTx/>
                <a:latin typeface="Calibri"/>
              </a:rPr>
              <a:t>Może to wynikać z: a) ich niższych zarobków w stosunku do mężczyzn b) zarządzania domowym budżetem i wyższej świadomości sytuacji ekonomicznej </a:t>
            </a:r>
            <a:r>
              <a:rPr lang="pl-PL" sz="2000" b="0" i="0" u="none" strike="noStrike" kern="1200" cap="none" spc="0" baseline="0" dirty="0" err="1">
                <a:solidFill>
                  <a:srgbClr val="002060"/>
                </a:solidFill>
                <a:uFillTx/>
                <a:latin typeface="Calibri"/>
              </a:rPr>
              <a:t>sowjej</a:t>
            </a:r>
            <a:r>
              <a:rPr lang="pl-PL" sz="2000" b="0" i="0" u="none" strike="noStrike" kern="1200" cap="none" spc="0" baseline="0" dirty="0">
                <a:solidFill>
                  <a:srgbClr val="002060"/>
                </a:solidFill>
                <a:uFillTx/>
                <a:latin typeface="Calibri"/>
              </a:rPr>
              <a:t> rodziny.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3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23">
            <a:extLst>
              <a:ext uri="{FF2B5EF4-FFF2-40B4-BE49-F238E27FC236}">
                <a16:creationId xmlns:a16="http://schemas.microsoft.com/office/drawing/2014/main" id="{1BADF40F-E10F-4C39-82E8-86949F956079}"/>
              </a:ext>
            </a:extLst>
          </p:cNvPr>
          <p:cNvSpPr/>
          <p:nvPr/>
        </p:nvSpPr>
        <p:spPr>
          <a:xfrm>
            <a:off x="282823" y="549764"/>
            <a:ext cx="11584707" cy="461662"/>
          </a:xfrm>
          <a:prstGeom prst="rect">
            <a:avLst/>
          </a:prstGeom>
          <a:solidFill>
            <a:srgbClr val="F2F2F2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400" b="1" i="0" u="none" strike="noStrike" kern="1200" cap="none" spc="0" baseline="0">
                <a:solidFill>
                  <a:srgbClr val="000000"/>
                </a:solidFill>
                <a:uFillTx/>
                <a:latin typeface="Calibri" pitchFamily="34"/>
                <a:ea typeface="Calibri" pitchFamily="34"/>
              </a:rPr>
              <a:t>Jak oceniasz swoje koszty życia w porównaniu z okresem przed pandemią?</a:t>
            </a:r>
            <a:endParaRPr lang="pl-PL" sz="2400" b="1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" name="pole tekstowe 14">
            <a:extLst>
              <a:ext uri="{FF2B5EF4-FFF2-40B4-BE49-F238E27FC236}">
                <a16:creationId xmlns:a16="http://schemas.microsoft.com/office/drawing/2014/main" id="{6E5E17A5-8499-46EE-9DE9-DBD700E53CB9}"/>
              </a:ext>
            </a:extLst>
          </p:cNvPr>
          <p:cNvSpPr txBox="1"/>
          <p:nvPr/>
        </p:nvSpPr>
        <p:spPr>
          <a:xfrm>
            <a:off x="282823" y="5566565"/>
            <a:ext cx="11569107" cy="400114"/>
          </a:xfrm>
          <a:prstGeom prst="rect">
            <a:avLst/>
          </a:prstGeom>
          <a:solidFill>
            <a:srgbClr val="FFC000"/>
          </a:solidFill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000" b="0" i="0" u="none" strike="noStrike" kern="1200" cap="none" spc="0" baseline="0">
                <a:solidFill>
                  <a:srgbClr val="002060"/>
                </a:solidFill>
                <a:uFillTx/>
                <a:latin typeface="Calibri"/>
              </a:rPr>
              <a:t>Większość badanych ocenia koszty życia jako wyższe w porównaniu z okresem przed pandemii.</a:t>
            </a:r>
          </a:p>
        </p:txBody>
      </p:sp>
      <p:pic>
        <p:nvPicPr>
          <p:cNvPr id="4" name="Obraz 2" descr="Obraz zawierający tekst&#10;&#10;Opis wygenerowany automatycznie">
            <a:extLst>
              <a:ext uri="{FF2B5EF4-FFF2-40B4-BE49-F238E27FC236}">
                <a16:creationId xmlns:a16="http://schemas.microsoft.com/office/drawing/2014/main" id="{9CA7E4F9-5AC4-4C95-8A19-9D18FA8BB7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823" y="1985317"/>
            <a:ext cx="3793406" cy="2151574"/>
          </a:xfrm>
          <a:prstGeom prst="rect">
            <a:avLst/>
          </a:prstGeom>
          <a:noFill/>
          <a:ln cap="flat">
            <a:noFill/>
          </a:ln>
        </p:spPr>
      </p:pic>
      <p:graphicFrame>
        <p:nvGraphicFramePr>
          <p:cNvPr id="5" name="Wykres 14">
            <a:extLst>
              <a:ext uri="{FF2B5EF4-FFF2-40B4-BE49-F238E27FC236}">
                <a16:creationId xmlns:a16="http://schemas.microsoft.com/office/drawing/2014/main" id="{89BDC4A1-6F9C-48D7-B563-C14BDA610DE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45043631"/>
              </p:ext>
            </p:extLst>
          </p:nvPr>
        </p:nvGraphicFramePr>
        <p:xfrm>
          <a:off x="4447824" y="1988015"/>
          <a:ext cx="8720001" cy="20740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pole tekstowe 15">
            <a:extLst>
              <a:ext uri="{FF2B5EF4-FFF2-40B4-BE49-F238E27FC236}">
                <a16:creationId xmlns:a16="http://schemas.microsoft.com/office/drawing/2014/main" id="{FBB325B2-D271-440B-B81E-33815A7CF58C}"/>
              </a:ext>
            </a:extLst>
          </p:cNvPr>
          <p:cNvSpPr txBox="1"/>
          <p:nvPr/>
        </p:nvSpPr>
        <p:spPr>
          <a:xfrm>
            <a:off x="9519370" y="2286475"/>
            <a:ext cx="1379180" cy="40011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000" b="1" i="0" u="none" strike="noStrike" kern="1200" cap="none" spc="0" baseline="0">
                <a:solidFill>
                  <a:srgbClr val="0070C0"/>
                </a:solidFill>
                <a:uFillTx/>
                <a:latin typeface="Calibri"/>
              </a:rPr>
              <a:t>7%</a:t>
            </a:r>
          </a:p>
        </p:txBody>
      </p:sp>
      <p:sp>
        <p:nvSpPr>
          <p:cNvPr id="7" name="pole tekstowe 16">
            <a:extLst>
              <a:ext uri="{FF2B5EF4-FFF2-40B4-BE49-F238E27FC236}">
                <a16:creationId xmlns:a16="http://schemas.microsoft.com/office/drawing/2014/main" id="{47889459-BD4F-4C4C-B6B2-FC0FB6242ADB}"/>
              </a:ext>
            </a:extLst>
          </p:cNvPr>
          <p:cNvSpPr txBox="1"/>
          <p:nvPr/>
        </p:nvSpPr>
        <p:spPr>
          <a:xfrm>
            <a:off x="10472751" y="3472397"/>
            <a:ext cx="1379180" cy="40011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000" b="1" i="0" u="none" strike="noStrike" kern="1200" cap="none" spc="0" baseline="0">
                <a:solidFill>
                  <a:srgbClr val="FF0000"/>
                </a:solidFill>
                <a:uFillTx/>
                <a:latin typeface="Calibri"/>
              </a:rPr>
              <a:t>41%</a:t>
            </a:r>
          </a:p>
        </p:txBody>
      </p:sp>
      <p:sp>
        <p:nvSpPr>
          <p:cNvPr id="8" name="Nawias klamrowy zamykający 17">
            <a:extLst>
              <a:ext uri="{FF2B5EF4-FFF2-40B4-BE49-F238E27FC236}">
                <a16:creationId xmlns:a16="http://schemas.microsoft.com/office/drawing/2014/main" id="{2CBB779D-563B-4D07-9BEF-D1FC4BA46303}"/>
              </a:ext>
            </a:extLst>
          </p:cNvPr>
          <p:cNvSpPr/>
          <p:nvPr/>
        </p:nvSpPr>
        <p:spPr>
          <a:xfrm>
            <a:off x="10299234" y="3309268"/>
            <a:ext cx="147145" cy="695200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5400000"/>
              <a:gd name="f10" fmla="val 8333"/>
              <a:gd name="f11" fmla="val 50000"/>
              <a:gd name="f12" fmla="+- 0 0 -180"/>
              <a:gd name="f13" fmla="+- 0 0 -270"/>
              <a:gd name="f14" fmla="+- 0 0 -360"/>
              <a:gd name="f15" fmla="abs f4"/>
              <a:gd name="f16" fmla="abs f5"/>
              <a:gd name="f17" fmla="abs f6"/>
              <a:gd name="f18" fmla="+- 2700000 f1 0"/>
              <a:gd name="f19" fmla="*/ f12 f0 1"/>
              <a:gd name="f20" fmla="*/ f13 f0 1"/>
              <a:gd name="f21" fmla="*/ f14 f0 1"/>
              <a:gd name="f22" fmla="?: f15 f4 1"/>
              <a:gd name="f23" fmla="?: f16 f5 1"/>
              <a:gd name="f24" fmla="?: f17 f6 1"/>
              <a:gd name="f25" fmla="+- f18 0 f1"/>
              <a:gd name="f26" fmla="*/ f19 1 f3"/>
              <a:gd name="f27" fmla="*/ f20 1 f3"/>
              <a:gd name="f28" fmla="*/ f21 1 f3"/>
              <a:gd name="f29" fmla="*/ f22 1 21600"/>
              <a:gd name="f30" fmla="*/ f23 1 21600"/>
              <a:gd name="f31" fmla="*/ 21600 f22 1"/>
              <a:gd name="f32" fmla="*/ 21600 f23 1"/>
              <a:gd name="f33" fmla="+- f25 f1 0"/>
              <a:gd name="f34" fmla="+- f26 0 f1"/>
              <a:gd name="f35" fmla="+- f27 0 f1"/>
              <a:gd name="f36" fmla="+- f28 0 f1"/>
              <a:gd name="f37" fmla="min f30 f29"/>
              <a:gd name="f38" fmla="*/ f31 1 f24"/>
              <a:gd name="f39" fmla="*/ f32 1 f24"/>
              <a:gd name="f40" fmla="*/ f33 f8 1"/>
              <a:gd name="f41" fmla="val f38"/>
              <a:gd name="f42" fmla="val f39"/>
              <a:gd name="f43" fmla="*/ f40 1 f0"/>
              <a:gd name="f44" fmla="*/ f7 f37 1"/>
              <a:gd name="f45" fmla="+- f42 0 f7"/>
              <a:gd name="f46" fmla="+- f41 0 f7"/>
              <a:gd name="f47" fmla="+- 0 0 f43"/>
              <a:gd name="f48" fmla="*/ f41 f37 1"/>
              <a:gd name="f49" fmla="*/ f42 f37 1"/>
              <a:gd name="f50" fmla="*/ f46 1 2"/>
              <a:gd name="f51" fmla="min f46 f45"/>
              <a:gd name="f52" fmla="*/ f45 f11 1"/>
              <a:gd name="f53" fmla="+- 0 0 f47"/>
              <a:gd name="f54" fmla="+- f7 f50 0"/>
              <a:gd name="f55" fmla="*/ f51 f10 1"/>
              <a:gd name="f56" fmla="*/ f52 1 100000"/>
              <a:gd name="f57" fmla="*/ f53 f0 1"/>
              <a:gd name="f58" fmla="*/ f50 f37 1"/>
              <a:gd name="f59" fmla="*/ f55 1 100000"/>
              <a:gd name="f60" fmla="*/ f57 1 f8"/>
              <a:gd name="f61" fmla="*/ f54 f37 1"/>
              <a:gd name="f62" fmla="*/ f56 f37 1"/>
              <a:gd name="f63" fmla="+- f60 0 f1"/>
              <a:gd name="f64" fmla="+- f56 0 f59"/>
              <a:gd name="f65" fmla="+- f42 0 f59"/>
              <a:gd name="f66" fmla="*/ f59 f37 1"/>
              <a:gd name="f67" fmla="cos 1 f63"/>
              <a:gd name="f68" fmla="sin 1 f63"/>
              <a:gd name="f69" fmla="*/ f64 f37 1"/>
              <a:gd name="f70" fmla="*/ f65 f37 1"/>
              <a:gd name="f71" fmla="+- 0 0 f67"/>
              <a:gd name="f72" fmla="+- 0 0 f68"/>
              <a:gd name="f73" fmla="+- 0 0 f71"/>
              <a:gd name="f74" fmla="+- 0 0 f72"/>
              <a:gd name="f75" fmla="val f73"/>
              <a:gd name="f76" fmla="val f74"/>
              <a:gd name="f77" fmla="*/ f75 f50 1"/>
              <a:gd name="f78" fmla="*/ f76 f59 1"/>
              <a:gd name="f79" fmla="+- f7 f77 0"/>
              <a:gd name="f80" fmla="+- f59 0 f78"/>
              <a:gd name="f81" fmla="+- f42 f78 0"/>
              <a:gd name="f82" fmla="+- f81 0 f59"/>
              <a:gd name="f83" fmla="*/ f80 f37 1"/>
              <a:gd name="f84" fmla="*/ f79 f37 1"/>
              <a:gd name="f85" fmla="*/ f82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4">
                <a:pos x="f44" y="f44"/>
              </a:cxn>
              <a:cxn ang="f35">
                <a:pos x="f48" y="f62"/>
              </a:cxn>
              <a:cxn ang="f36">
                <a:pos x="f44" y="f49"/>
              </a:cxn>
            </a:cxnLst>
            <a:rect l="f44" t="f83" r="f84" b="f85"/>
            <a:pathLst>
              <a:path stroke="0">
                <a:moveTo>
                  <a:pt x="f44" y="f44"/>
                </a:moveTo>
                <a:arcTo wR="f58" hR="f66" stAng="f2" swAng="f1"/>
                <a:lnTo>
                  <a:pt x="f61" y="f69"/>
                </a:lnTo>
                <a:arcTo wR="f58" hR="f66" stAng="f0" swAng="f9"/>
                <a:arcTo wR="f58" hR="f66" stAng="f2" swAng="f9"/>
                <a:lnTo>
                  <a:pt x="f61" y="f70"/>
                </a:lnTo>
                <a:arcTo wR="f58" hR="f66" stAng="f7" swAng="f1"/>
                <a:close/>
              </a:path>
              <a:path fill="none">
                <a:moveTo>
                  <a:pt x="f44" y="f44"/>
                </a:moveTo>
                <a:arcTo wR="f58" hR="f66" stAng="f2" swAng="f1"/>
                <a:lnTo>
                  <a:pt x="f61" y="f69"/>
                </a:lnTo>
                <a:arcTo wR="f58" hR="f66" stAng="f0" swAng="f9"/>
                <a:arcTo wR="f58" hR="f66" stAng="f2" swAng="f9"/>
                <a:lnTo>
                  <a:pt x="f61" y="f70"/>
                </a:lnTo>
                <a:arcTo wR="f58" hR="f66" stAng="f7" swAng="f1"/>
              </a:path>
            </a:pathLst>
          </a:custGeom>
          <a:noFill/>
          <a:ln w="6345" cap="flat">
            <a:solidFill>
              <a:srgbClr val="A6A6A6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D9D9D9"/>
              </a:solidFill>
              <a:uFillTx/>
              <a:latin typeface="Calibri"/>
            </a:endParaRPr>
          </a:p>
        </p:txBody>
      </p:sp>
      <p:sp>
        <p:nvSpPr>
          <p:cNvPr id="9" name="Nawias klamrowy zamykający 18">
            <a:extLst>
              <a:ext uri="{FF2B5EF4-FFF2-40B4-BE49-F238E27FC236}">
                <a16:creationId xmlns:a16="http://schemas.microsoft.com/office/drawing/2014/main" id="{18ACD290-D158-43F2-9A5E-022928F9C92A}"/>
              </a:ext>
            </a:extLst>
          </p:cNvPr>
          <p:cNvSpPr/>
          <p:nvPr/>
        </p:nvSpPr>
        <p:spPr>
          <a:xfrm>
            <a:off x="9373614" y="2095027"/>
            <a:ext cx="147145" cy="695200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5400000"/>
              <a:gd name="f10" fmla="val 8333"/>
              <a:gd name="f11" fmla="val 50000"/>
              <a:gd name="f12" fmla="+- 0 0 -180"/>
              <a:gd name="f13" fmla="+- 0 0 -270"/>
              <a:gd name="f14" fmla="+- 0 0 -360"/>
              <a:gd name="f15" fmla="abs f4"/>
              <a:gd name="f16" fmla="abs f5"/>
              <a:gd name="f17" fmla="abs f6"/>
              <a:gd name="f18" fmla="+- 2700000 f1 0"/>
              <a:gd name="f19" fmla="*/ f12 f0 1"/>
              <a:gd name="f20" fmla="*/ f13 f0 1"/>
              <a:gd name="f21" fmla="*/ f14 f0 1"/>
              <a:gd name="f22" fmla="?: f15 f4 1"/>
              <a:gd name="f23" fmla="?: f16 f5 1"/>
              <a:gd name="f24" fmla="?: f17 f6 1"/>
              <a:gd name="f25" fmla="+- f18 0 f1"/>
              <a:gd name="f26" fmla="*/ f19 1 f3"/>
              <a:gd name="f27" fmla="*/ f20 1 f3"/>
              <a:gd name="f28" fmla="*/ f21 1 f3"/>
              <a:gd name="f29" fmla="*/ f22 1 21600"/>
              <a:gd name="f30" fmla="*/ f23 1 21600"/>
              <a:gd name="f31" fmla="*/ 21600 f22 1"/>
              <a:gd name="f32" fmla="*/ 21600 f23 1"/>
              <a:gd name="f33" fmla="+- f25 f1 0"/>
              <a:gd name="f34" fmla="+- f26 0 f1"/>
              <a:gd name="f35" fmla="+- f27 0 f1"/>
              <a:gd name="f36" fmla="+- f28 0 f1"/>
              <a:gd name="f37" fmla="min f30 f29"/>
              <a:gd name="f38" fmla="*/ f31 1 f24"/>
              <a:gd name="f39" fmla="*/ f32 1 f24"/>
              <a:gd name="f40" fmla="*/ f33 f8 1"/>
              <a:gd name="f41" fmla="val f38"/>
              <a:gd name="f42" fmla="val f39"/>
              <a:gd name="f43" fmla="*/ f40 1 f0"/>
              <a:gd name="f44" fmla="*/ f7 f37 1"/>
              <a:gd name="f45" fmla="+- f42 0 f7"/>
              <a:gd name="f46" fmla="+- f41 0 f7"/>
              <a:gd name="f47" fmla="+- 0 0 f43"/>
              <a:gd name="f48" fmla="*/ f41 f37 1"/>
              <a:gd name="f49" fmla="*/ f42 f37 1"/>
              <a:gd name="f50" fmla="*/ f46 1 2"/>
              <a:gd name="f51" fmla="min f46 f45"/>
              <a:gd name="f52" fmla="*/ f45 f11 1"/>
              <a:gd name="f53" fmla="+- 0 0 f47"/>
              <a:gd name="f54" fmla="+- f7 f50 0"/>
              <a:gd name="f55" fmla="*/ f51 f10 1"/>
              <a:gd name="f56" fmla="*/ f52 1 100000"/>
              <a:gd name="f57" fmla="*/ f53 f0 1"/>
              <a:gd name="f58" fmla="*/ f50 f37 1"/>
              <a:gd name="f59" fmla="*/ f55 1 100000"/>
              <a:gd name="f60" fmla="*/ f57 1 f8"/>
              <a:gd name="f61" fmla="*/ f54 f37 1"/>
              <a:gd name="f62" fmla="*/ f56 f37 1"/>
              <a:gd name="f63" fmla="+- f60 0 f1"/>
              <a:gd name="f64" fmla="+- f56 0 f59"/>
              <a:gd name="f65" fmla="+- f42 0 f59"/>
              <a:gd name="f66" fmla="*/ f59 f37 1"/>
              <a:gd name="f67" fmla="cos 1 f63"/>
              <a:gd name="f68" fmla="sin 1 f63"/>
              <a:gd name="f69" fmla="*/ f64 f37 1"/>
              <a:gd name="f70" fmla="*/ f65 f37 1"/>
              <a:gd name="f71" fmla="+- 0 0 f67"/>
              <a:gd name="f72" fmla="+- 0 0 f68"/>
              <a:gd name="f73" fmla="+- 0 0 f71"/>
              <a:gd name="f74" fmla="+- 0 0 f72"/>
              <a:gd name="f75" fmla="val f73"/>
              <a:gd name="f76" fmla="val f74"/>
              <a:gd name="f77" fmla="*/ f75 f50 1"/>
              <a:gd name="f78" fmla="*/ f76 f59 1"/>
              <a:gd name="f79" fmla="+- f7 f77 0"/>
              <a:gd name="f80" fmla="+- f59 0 f78"/>
              <a:gd name="f81" fmla="+- f42 f78 0"/>
              <a:gd name="f82" fmla="+- f81 0 f59"/>
              <a:gd name="f83" fmla="*/ f80 f37 1"/>
              <a:gd name="f84" fmla="*/ f79 f37 1"/>
              <a:gd name="f85" fmla="*/ f82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4">
                <a:pos x="f44" y="f44"/>
              </a:cxn>
              <a:cxn ang="f35">
                <a:pos x="f48" y="f62"/>
              </a:cxn>
              <a:cxn ang="f36">
                <a:pos x="f44" y="f49"/>
              </a:cxn>
            </a:cxnLst>
            <a:rect l="f44" t="f83" r="f84" b="f85"/>
            <a:pathLst>
              <a:path stroke="0">
                <a:moveTo>
                  <a:pt x="f44" y="f44"/>
                </a:moveTo>
                <a:arcTo wR="f58" hR="f66" stAng="f2" swAng="f1"/>
                <a:lnTo>
                  <a:pt x="f61" y="f69"/>
                </a:lnTo>
                <a:arcTo wR="f58" hR="f66" stAng="f0" swAng="f9"/>
                <a:arcTo wR="f58" hR="f66" stAng="f2" swAng="f9"/>
                <a:lnTo>
                  <a:pt x="f61" y="f70"/>
                </a:lnTo>
                <a:arcTo wR="f58" hR="f66" stAng="f7" swAng="f1"/>
                <a:close/>
              </a:path>
              <a:path fill="none">
                <a:moveTo>
                  <a:pt x="f44" y="f44"/>
                </a:moveTo>
                <a:arcTo wR="f58" hR="f66" stAng="f2" swAng="f1"/>
                <a:lnTo>
                  <a:pt x="f61" y="f69"/>
                </a:lnTo>
                <a:arcTo wR="f58" hR="f66" stAng="f0" swAng="f9"/>
                <a:arcTo wR="f58" hR="f66" stAng="f2" swAng="f9"/>
                <a:lnTo>
                  <a:pt x="f61" y="f70"/>
                </a:lnTo>
                <a:arcTo wR="f58" hR="f66" stAng="f7" swAng="f1"/>
              </a:path>
            </a:pathLst>
          </a:custGeom>
          <a:noFill/>
          <a:ln w="6345" cap="flat">
            <a:solidFill>
              <a:srgbClr val="A6A6A6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D9D9D9"/>
              </a:solidFill>
              <a:uFillTx/>
              <a:latin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3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1">
            <a:extLst>
              <a:ext uri="{FF2B5EF4-FFF2-40B4-BE49-F238E27FC236}">
                <a16:creationId xmlns:a16="http://schemas.microsoft.com/office/drawing/2014/main" id="{811A4AB2-EB56-4FD9-8C9A-8CE73EB783C5}"/>
              </a:ext>
            </a:extLst>
          </p:cNvPr>
          <p:cNvSpPr>
            <a:spLocks noMove="1" noResize="1"/>
          </p:cNvSpPr>
          <p:nvPr/>
        </p:nvSpPr>
        <p:spPr>
          <a:xfrm>
            <a:off x="0" y="0"/>
            <a:ext cx="12191996" cy="6858000"/>
          </a:xfrm>
          <a:prstGeom prst="rect">
            <a:avLst/>
          </a:prstGeom>
          <a:solidFill>
            <a:srgbClr val="F0F0F3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Meiryo"/>
            </a:endParaRPr>
          </a:p>
        </p:txBody>
      </p:sp>
      <p:sp>
        <p:nvSpPr>
          <p:cNvPr id="3" name="Rectangle 23">
            <a:extLst>
              <a:ext uri="{FF2B5EF4-FFF2-40B4-BE49-F238E27FC236}">
                <a16:creationId xmlns:a16="http://schemas.microsoft.com/office/drawing/2014/main" id="{1B37347C-9ABD-462B-B9F9-2C9F8661ECF4}"/>
              </a:ext>
            </a:extLst>
          </p:cNvPr>
          <p:cNvSpPr>
            <a:spLocks noMove="1" noResize="1"/>
          </p:cNvSpPr>
          <p:nvPr/>
        </p:nvSpPr>
        <p:spPr>
          <a:xfrm>
            <a:off x="1038767" y="2130213"/>
            <a:ext cx="11153229" cy="4727786"/>
          </a:xfrm>
          <a:prstGeom prst="rect">
            <a:avLst/>
          </a:prstGeom>
          <a:solidFill>
            <a:srgbClr val="FFFFFF">
              <a:alpha val="75000"/>
            </a:srgbClr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Meiryo"/>
            </a:endParaRPr>
          </a:p>
        </p:txBody>
      </p:sp>
      <p:sp>
        <p:nvSpPr>
          <p:cNvPr id="4" name="Rectangle 25">
            <a:extLst>
              <a:ext uri="{FF2B5EF4-FFF2-40B4-BE49-F238E27FC236}">
                <a16:creationId xmlns:a16="http://schemas.microsoft.com/office/drawing/2014/main" id="{86EA955D-0238-45EB-BA09-3692B0EEB80E}"/>
              </a:ext>
            </a:extLst>
          </p:cNvPr>
          <p:cNvSpPr>
            <a:spLocks noMove="1" noResize="1"/>
          </p:cNvSpPr>
          <p:nvPr/>
        </p:nvSpPr>
        <p:spPr>
          <a:xfrm>
            <a:off x="0" y="896642"/>
            <a:ext cx="12191996" cy="1347715"/>
          </a:xfrm>
          <a:prstGeom prst="rect">
            <a:avLst/>
          </a:prstGeom>
          <a:solidFill>
            <a:srgbClr val="302F1B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Meiryo"/>
            </a:endParaRPr>
          </a:p>
        </p:txBody>
      </p:sp>
      <p:sp>
        <p:nvSpPr>
          <p:cNvPr id="5" name="Tytuł 1">
            <a:extLst>
              <a:ext uri="{FF2B5EF4-FFF2-40B4-BE49-F238E27FC236}">
                <a16:creationId xmlns:a16="http://schemas.microsoft.com/office/drawing/2014/main" id="{2E38544A-BB29-44BB-A58D-BDFE0CA78F0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06754" y="551776"/>
            <a:ext cx="10013713" cy="1030364"/>
          </a:xfrm>
        </p:spPr>
        <p:txBody>
          <a:bodyPr/>
          <a:lstStyle/>
          <a:p>
            <a:pPr lvl="0">
              <a:lnSpc>
                <a:spcPct val="140000"/>
              </a:lnSpc>
            </a:pPr>
            <a:r>
              <a:rPr lang="pl-PL" sz="2400">
                <a:solidFill>
                  <a:srgbClr val="FFFFFF"/>
                </a:solidFill>
              </a:rPr>
              <a:t>Jak oceniasz swoje koszty życia w porównaniu z okresem przed pandemią?</a:t>
            </a:r>
          </a:p>
        </p:txBody>
      </p:sp>
      <p:graphicFrame>
        <p:nvGraphicFramePr>
          <p:cNvPr id="6" name="Symbol zastępczy zawartości 5">
            <a:extLst>
              <a:ext uri="{FF2B5EF4-FFF2-40B4-BE49-F238E27FC236}">
                <a16:creationId xmlns:a16="http://schemas.microsoft.com/office/drawing/2014/main" id="{A20A1C98-49E7-42ED-B52A-26F5D718DA97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809853" y="2750460"/>
          <a:ext cx="8778750" cy="3424671"/>
        </p:xfrm>
        <a:graphic>
          <a:graphicData uri="http://schemas.openxmlformats.org/drawingml/2006/table">
            <a:tbl>
              <a:tblPr>
                <a:effectLst/>
              </a:tblPr>
              <a:tblGrid>
                <a:gridCol w="3694093">
                  <a:extLst>
                    <a:ext uri="{9D8B030D-6E8A-4147-A177-3AD203B41FA5}">
                      <a16:colId xmlns:a16="http://schemas.microsoft.com/office/drawing/2014/main" val="3517481886"/>
                    </a:ext>
                  </a:extLst>
                </a:gridCol>
                <a:gridCol w="1589931">
                  <a:extLst>
                    <a:ext uri="{9D8B030D-6E8A-4147-A177-3AD203B41FA5}">
                      <a16:colId xmlns:a16="http://schemas.microsoft.com/office/drawing/2014/main" val="2206616798"/>
                    </a:ext>
                  </a:extLst>
                </a:gridCol>
                <a:gridCol w="1710165">
                  <a:extLst>
                    <a:ext uri="{9D8B030D-6E8A-4147-A177-3AD203B41FA5}">
                      <a16:colId xmlns:a16="http://schemas.microsoft.com/office/drawing/2014/main" val="3277456012"/>
                    </a:ext>
                  </a:extLst>
                </a:gridCol>
                <a:gridCol w="1784561">
                  <a:extLst>
                    <a:ext uri="{9D8B030D-6E8A-4147-A177-3AD203B41FA5}">
                      <a16:colId xmlns:a16="http://schemas.microsoft.com/office/drawing/2014/main" val="2358262268"/>
                    </a:ext>
                  </a:extLst>
                </a:gridCol>
              </a:tblGrid>
              <a:tr h="373066">
                <a:tc>
                  <a:txBody>
                    <a:bodyPr/>
                    <a:lstStyle/>
                    <a:p>
                      <a:pPr lvl="0" algn="l" fontAlgn="b"/>
                      <a:endParaRPr lang="pl-PL" sz="1900" b="0" i="0" u="none" strike="noStrike">
                        <a:latin typeface="Arial" pitchFamily="34"/>
                      </a:endParaRPr>
                    </a:p>
                  </a:txBody>
                  <a:tcPr marL="13423" marR="13423" marT="13423" marB="0" anchor="b">
                    <a:lnR w="190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rowSpan="2">
                  <a:txBody>
                    <a:bodyPr/>
                    <a:lstStyle/>
                    <a:p>
                      <a:pPr lvl="0" algn="ctr" fontAlgn="ctr"/>
                      <a:r>
                        <a:rPr lang="pl-PL" sz="1900" b="1" i="0" u="none" strike="noStrike">
                          <a:solidFill>
                            <a:srgbClr val="FFFFFF"/>
                          </a:solidFill>
                          <a:latin typeface="Calibri" pitchFamily="34"/>
                        </a:rPr>
                        <a:t>RAZEM</a:t>
                      </a:r>
                    </a:p>
                  </a:txBody>
                  <a:tcPr marL="13423" marR="13423" marT="13423" marB="0" anchor="ctr">
                    <a:lnL w="190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14E7B"/>
                    </a:solidFill>
                  </a:tcPr>
                </a:tc>
                <a:tc gridSpan="2">
                  <a:txBody>
                    <a:bodyPr/>
                    <a:lstStyle/>
                    <a:p>
                      <a:pPr lvl="0" algn="ctr" fontAlgn="ctr"/>
                      <a:r>
                        <a:rPr lang="pl-PL" sz="1900" b="1" i="0" u="none" strike="noStrike">
                          <a:solidFill>
                            <a:srgbClr val="FFFFFF"/>
                          </a:solidFill>
                          <a:latin typeface="Calibri" pitchFamily="34"/>
                        </a:rPr>
                        <a:t>Jakiej jesteś płci?</a:t>
                      </a:r>
                    </a:p>
                  </a:txBody>
                  <a:tcPr marL="13423" marR="13423" marT="13423" marB="0" anchor="ctr">
                    <a:lnL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14E7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6087249"/>
                  </a:ext>
                </a:extLst>
              </a:tr>
              <a:tr h="373066">
                <a:tc>
                  <a:txBody>
                    <a:bodyPr/>
                    <a:lstStyle/>
                    <a:p>
                      <a:pPr lvl="0" algn="l" fontAlgn="b"/>
                      <a:endParaRPr lang="pl-PL" sz="1900" b="0" i="0" u="none" strike="noStrike">
                        <a:latin typeface="Arial" pitchFamily="34"/>
                      </a:endParaRPr>
                    </a:p>
                  </a:txBody>
                  <a:tcPr marL="13423" marR="13423" marT="13423" marB="0" anchor="b">
                    <a:lnR w="190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90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 fontAlgn="ctr"/>
                      <a:r>
                        <a:rPr lang="pl-PL" sz="1900" b="1" i="0" u="none" strike="noStrike">
                          <a:solidFill>
                            <a:srgbClr val="FFFFFF"/>
                          </a:solidFill>
                          <a:latin typeface="Calibri" pitchFamily="34"/>
                        </a:rPr>
                        <a:t>Kobieta</a:t>
                      </a:r>
                    </a:p>
                  </a:txBody>
                  <a:tcPr marL="13423" marR="13423" marT="13423" marB="0" anchor="ctr">
                    <a:lnL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14E7B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fontAlgn="ctr"/>
                      <a:r>
                        <a:rPr lang="pl-PL" sz="1900" b="1" i="0" u="none" strike="noStrike">
                          <a:solidFill>
                            <a:srgbClr val="FFFFFF"/>
                          </a:solidFill>
                          <a:latin typeface="Calibri" pitchFamily="34"/>
                        </a:rPr>
                        <a:t>Mężczyzna</a:t>
                      </a:r>
                    </a:p>
                  </a:txBody>
                  <a:tcPr marL="13423" marR="13423" marT="13423" marB="0" anchor="ctr">
                    <a:lnL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14E7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2800485"/>
                  </a:ext>
                </a:extLst>
              </a:tr>
              <a:tr h="373066">
                <a:tc>
                  <a:txBody>
                    <a:bodyPr/>
                    <a:lstStyle/>
                    <a:p>
                      <a:pPr lvl="0" algn="l" fontAlgn="t"/>
                      <a:r>
                        <a:rPr lang="pl-PL" sz="1900" b="1" i="0" u="none" strike="noStrike">
                          <a:solidFill>
                            <a:srgbClr val="FFFFFF"/>
                          </a:solidFill>
                          <a:latin typeface="Calibri" pitchFamily="34"/>
                        </a:rPr>
                        <a:t>N=</a:t>
                      </a:r>
                    </a:p>
                  </a:txBody>
                  <a:tcPr marL="13423" marR="13423" marT="13423" marB="0">
                    <a:lnL w="190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14E7B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fontAlgn="ctr"/>
                      <a:r>
                        <a:rPr lang="pl-PL" sz="1800" b="0" i="0" u="none" strike="noStrike">
                          <a:solidFill>
                            <a:srgbClr val="000000"/>
                          </a:solidFill>
                          <a:latin typeface="Arial" pitchFamily="34"/>
                        </a:rPr>
                        <a:t>2240</a:t>
                      </a:r>
                    </a:p>
                  </a:txBody>
                  <a:tcPr marL="13423" marR="13423" marT="13423" marB="0" anchor="ctr">
                    <a:lnL w="190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fontAlgn="ctr"/>
                      <a:r>
                        <a:rPr lang="pl-PL" sz="1800" b="0" i="0" u="none" strike="noStrike">
                          <a:solidFill>
                            <a:srgbClr val="000000"/>
                          </a:solidFill>
                          <a:latin typeface="Arial" pitchFamily="34"/>
                        </a:rPr>
                        <a:t>1114</a:t>
                      </a:r>
                    </a:p>
                  </a:txBody>
                  <a:tcPr marL="13423" marR="13423" marT="13423" marB="0" anchor="ctr">
                    <a:lnL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fontAlgn="ctr"/>
                      <a:r>
                        <a:rPr lang="pl-PL" sz="1800" b="0" i="0" u="none" strike="noStrike">
                          <a:solidFill>
                            <a:srgbClr val="000000"/>
                          </a:solidFill>
                          <a:latin typeface="Arial" pitchFamily="34"/>
                        </a:rPr>
                        <a:t>1126</a:t>
                      </a:r>
                    </a:p>
                  </a:txBody>
                  <a:tcPr marL="13423" marR="13423" marT="13423" marB="0" anchor="ctr">
                    <a:lnL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43339416"/>
                  </a:ext>
                </a:extLst>
              </a:tr>
              <a:tr h="373066">
                <a:tc>
                  <a:txBody>
                    <a:bodyPr/>
                    <a:lstStyle/>
                    <a:p>
                      <a:pPr lvl="0" algn="l" fontAlgn="t"/>
                      <a:r>
                        <a:rPr lang="pl-PL" sz="1900" b="1" i="0" u="none" strike="noStrike">
                          <a:solidFill>
                            <a:srgbClr val="FFFFFF"/>
                          </a:solidFill>
                          <a:latin typeface="Calibri" pitchFamily="34"/>
                        </a:rPr>
                        <a:t>Zdecydowanie wyższe</a:t>
                      </a:r>
                    </a:p>
                  </a:txBody>
                  <a:tcPr marL="13423" marR="13423" marT="13423" marB="0">
                    <a:lnL w="190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14E7B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fontAlgn="ctr"/>
                      <a:r>
                        <a:rPr lang="pl-PL" sz="1800" b="0" i="0" u="none" strike="noStrike">
                          <a:solidFill>
                            <a:srgbClr val="000000"/>
                          </a:solidFill>
                          <a:latin typeface="Arial" pitchFamily="34"/>
                        </a:rPr>
                        <a:t>12%</a:t>
                      </a:r>
                    </a:p>
                  </a:txBody>
                  <a:tcPr marL="13423" marR="13423" marT="13423" marB="0" anchor="ctr">
                    <a:lnL w="190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E1E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fontAlgn="ctr"/>
                      <a:r>
                        <a:rPr lang="pl-PL" sz="2800" b="0" i="0" u="none" strike="noStrike">
                          <a:solidFill>
                            <a:srgbClr val="000000"/>
                          </a:solidFill>
                          <a:latin typeface="Arial" pitchFamily="34"/>
                        </a:rPr>
                        <a:t>14%</a:t>
                      </a:r>
                    </a:p>
                  </a:txBody>
                  <a:tcPr marL="13423" marR="13423" marT="13423" marB="0" anchor="ctr">
                    <a:lnL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E5E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fontAlgn="ctr"/>
                      <a:r>
                        <a:rPr lang="pl-PL" sz="1800" b="0" i="0" u="none" strike="noStrike">
                          <a:solidFill>
                            <a:srgbClr val="000000"/>
                          </a:solidFill>
                          <a:latin typeface="Arial" pitchFamily="34"/>
                        </a:rPr>
                        <a:t>10%</a:t>
                      </a:r>
                    </a:p>
                  </a:txBody>
                  <a:tcPr marL="13423" marR="13423" marT="13423" marB="0" anchor="ctr">
                    <a:lnL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1D1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2054907"/>
                  </a:ext>
                </a:extLst>
              </a:tr>
              <a:tr h="373066">
                <a:tc>
                  <a:txBody>
                    <a:bodyPr/>
                    <a:lstStyle/>
                    <a:p>
                      <a:pPr lvl="0" algn="l" fontAlgn="t"/>
                      <a:r>
                        <a:rPr lang="pl-PL" sz="1900" b="1" i="0" u="none" strike="noStrike">
                          <a:solidFill>
                            <a:srgbClr val="FFFFFF"/>
                          </a:solidFill>
                          <a:latin typeface="Calibri" pitchFamily="34"/>
                        </a:rPr>
                        <a:t>Wyższe</a:t>
                      </a:r>
                    </a:p>
                  </a:txBody>
                  <a:tcPr marL="13423" marR="13423" marT="13423" marB="0">
                    <a:lnL w="190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14E7B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fontAlgn="ctr"/>
                      <a:r>
                        <a:rPr lang="pl-PL" sz="1800" b="0" i="0" u="none" strike="noStrike">
                          <a:solidFill>
                            <a:srgbClr val="000000"/>
                          </a:solidFill>
                          <a:latin typeface="Arial" pitchFamily="34"/>
                        </a:rPr>
                        <a:t>46%</a:t>
                      </a:r>
                    </a:p>
                  </a:txBody>
                  <a:tcPr marL="13423" marR="13423" marT="13423" marB="0" anchor="ctr">
                    <a:lnL w="190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E1E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fontAlgn="ctr"/>
                      <a:r>
                        <a:rPr lang="pl-PL" sz="1800" b="0" i="0" u="none" strike="noStrike">
                          <a:solidFill>
                            <a:srgbClr val="000000"/>
                          </a:solidFill>
                          <a:latin typeface="Arial" pitchFamily="34"/>
                        </a:rPr>
                        <a:t>46%</a:t>
                      </a:r>
                    </a:p>
                  </a:txBody>
                  <a:tcPr marL="13423" marR="13423" marT="13423" marB="0" anchor="ctr">
                    <a:lnL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fontAlgn="ctr"/>
                      <a:r>
                        <a:rPr lang="pl-PL" sz="1800" b="0" i="0" u="none" strike="noStrike">
                          <a:solidFill>
                            <a:srgbClr val="000000"/>
                          </a:solidFill>
                          <a:latin typeface="Arial" pitchFamily="34"/>
                        </a:rPr>
                        <a:t>46%</a:t>
                      </a:r>
                    </a:p>
                  </a:txBody>
                  <a:tcPr marL="13423" marR="13423" marT="13423" marB="0" anchor="ctr">
                    <a:lnL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5487527"/>
                  </a:ext>
                </a:extLst>
              </a:tr>
              <a:tr h="373066">
                <a:tc>
                  <a:txBody>
                    <a:bodyPr/>
                    <a:lstStyle/>
                    <a:p>
                      <a:pPr lvl="0" algn="l" fontAlgn="t"/>
                      <a:r>
                        <a:rPr lang="pl-PL" sz="1900" b="1" i="0" u="none" strike="noStrike">
                          <a:solidFill>
                            <a:srgbClr val="FFFFFF"/>
                          </a:solidFill>
                          <a:latin typeface="Calibri" pitchFamily="34"/>
                        </a:rPr>
                        <a:t>Bez zmian</a:t>
                      </a:r>
                    </a:p>
                  </a:txBody>
                  <a:tcPr marL="13423" marR="13423" marT="13423" marB="0">
                    <a:lnL w="190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14E7B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fontAlgn="ctr"/>
                      <a:r>
                        <a:rPr lang="pl-PL" sz="1800" b="0" i="0" u="none" strike="noStrike">
                          <a:solidFill>
                            <a:srgbClr val="000000"/>
                          </a:solidFill>
                          <a:latin typeface="Arial" pitchFamily="34"/>
                        </a:rPr>
                        <a:t>33%</a:t>
                      </a:r>
                    </a:p>
                  </a:txBody>
                  <a:tcPr marL="13423" marR="13423" marT="13423" marB="0" anchor="ctr">
                    <a:lnL w="190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E1E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fontAlgn="ctr"/>
                      <a:r>
                        <a:rPr lang="pl-PL" sz="1800" b="0" i="0" u="none" strike="noStrike">
                          <a:solidFill>
                            <a:srgbClr val="000000"/>
                          </a:solidFill>
                          <a:latin typeface="Arial" pitchFamily="34"/>
                        </a:rPr>
                        <a:t>31%</a:t>
                      </a:r>
                    </a:p>
                  </a:txBody>
                  <a:tcPr marL="13423" marR="13423" marT="13423" marB="0" anchor="ctr">
                    <a:lnL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1D1D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fontAlgn="ctr"/>
                      <a:r>
                        <a:rPr lang="pl-PL" sz="1800" b="0" i="0" u="none" strike="noStrike">
                          <a:solidFill>
                            <a:srgbClr val="000000"/>
                          </a:solidFill>
                          <a:latin typeface="Arial" pitchFamily="34"/>
                        </a:rPr>
                        <a:t>36%</a:t>
                      </a:r>
                    </a:p>
                  </a:txBody>
                  <a:tcPr marL="13423" marR="13423" marT="13423" marB="0" anchor="ctr">
                    <a:lnL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E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660141"/>
                  </a:ext>
                </a:extLst>
              </a:tr>
              <a:tr h="373066">
                <a:tc>
                  <a:txBody>
                    <a:bodyPr/>
                    <a:lstStyle/>
                    <a:p>
                      <a:pPr lvl="0" algn="l" fontAlgn="t"/>
                      <a:r>
                        <a:rPr lang="pl-PL" sz="1900" b="1" i="0" u="none" strike="noStrike">
                          <a:solidFill>
                            <a:srgbClr val="FFFFFF"/>
                          </a:solidFill>
                          <a:latin typeface="Calibri" pitchFamily="34"/>
                        </a:rPr>
                        <a:t>Niższe</a:t>
                      </a:r>
                    </a:p>
                  </a:txBody>
                  <a:tcPr marL="13423" marR="13423" marT="13423" marB="0">
                    <a:lnL w="190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14E7B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fontAlgn="ctr"/>
                      <a:r>
                        <a:rPr lang="pl-PL" sz="1800" b="0" i="0" u="none" strike="noStrike">
                          <a:solidFill>
                            <a:srgbClr val="000000"/>
                          </a:solidFill>
                          <a:latin typeface="Arial" pitchFamily="34"/>
                        </a:rPr>
                        <a:t>7%</a:t>
                      </a:r>
                    </a:p>
                  </a:txBody>
                  <a:tcPr marL="13423" marR="13423" marT="13423" marB="0" anchor="ctr">
                    <a:lnL w="190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E1E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fontAlgn="ctr"/>
                      <a:r>
                        <a:rPr lang="pl-PL" sz="1800" b="0" i="0" u="none" strike="noStrike">
                          <a:solidFill>
                            <a:srgbClr val="000000"/>
                          </a:solidFill>
                          <a:latin typeface="Arial" pitchFamily="34"/>
                        </a:rPr>
                        <a:t>7%</a:t>
                      </a:r>
                    </a:p>
                  </a:txBody>
                  <a:tcPr marL="13423" marR="13423" marT="13423" marB="0" anchor="ctr">
                    <a:lnL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fontAlgn="ctr"/>
                      <a:r>
                        <a:rPr lang="pl-PL" sz="1800" b="0" i="0" u="none" strike="noStrike">
                          <a:solidFill>
                            <a:srgbClr val="000000"/>
                          </a:solidFill>
                          <a:latin typeface="Arial" pitchFamily="34"/>
                        </a:rPr>
                        <a:t>6%</a:t>
                      </a:r>
                    </a:p>
                  </a:txBody>
                  <a:tcPr marL="13423" marR="13423" marT="13423" marB="0" anchor="ctr">
                    <a:lnL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6570833"/>
                  </a:ext>
                </a:extLst>
              </a:tr>
              <a:tr h="373066">
                <a:tc>
                  <a:txBody>
                    <a:bodyPr/>
                    <a:lstStyle/>
                    <a:p>
                      <a:pPr lvl="0" algn="l" fontAlgn="t"/>
                      <a:r>
                        <a:rPr lang="pl-PL" sz="1900" b="1" i="0" u="none" strike="noStrike">
                          <a:solidFill>
                            <a:srgbClr val="FFFFFF"/>
                          </a:solidFill>
                          <a:latin typeface="Calibri" pitchFamily="34"/>
                        </a:rPr>
                        <a:t>Zdecydowanie niższe</a:t>
                      </a:r>
                    </a:p>
                  </a:txBody>
                  <a:tcPr marL="13423" marR="13423" marT="13423" marB="0">
                    <a:lnL w="190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14E7B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fontAlgn="ctr"/>
                      <a:r>
                        <a:rPr lang="pl-PL" sz="1800" b="0" i="0" u="none" strike="noStrike">
                          <a:solidFill>
                            <a:srgbClr val="000000"/>
                          </a:solidFill>
                          <a:latin typeface="Arial" pitchFamily="34"/>
                        </a:rPr>
                        <a:t>1%</a:t>
                      </a:r>
                    </a:p>
                  </a:txBody>
                  <a:tcPr marL="13423" marR="13423" marT="13423" marB="0" anchor="ctr">
                    <a:lnL w="190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E1E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fontAlgn="ctr"/>
                      <a:r>
                        <a:rPr lang="pl-PL" sz="1800" b="0" i="0" u="none" strike="noStrike">
                          <a:solidFill>
                            <a:srgbClr val="000000"/>
                          </a:solidFill>
                          <a:latin typeface="Arial" pitchFamily="34"/>
                        </a:rPr>
                        <a:t>1%</a:t>
                      </a:r>
                    </a:p>
                  </a:txBody>
                  <a:tcPr marL="13423" marR="13423" marT="13423" marB="0" anchor="ctr">
                    <a:lnL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fontAlgn="ctr"/>
                      <a:r>
                        <a:rPr lang="pl-PL" sz="1800" b="0" i="0" u="none" strike="noStrike">
                          <a:solidFill>
                            <a:srgbClr val="000000"/>
                          </a:solidFill>
                          <a:latin typeface="Arial" pitchFamily="34"/>
                        </a:rPr>
                        <a:t>1%</a:t>
                      </a:r>
                    </a:p>
                  </a:txBody>
                  <a:tcPr marL="13423" marR="13423" marT="13423" marB="0" anchor="ctr">
                    <a:lnL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0139590"/>
                  </a:ext>
                </a:extLst>
              </a:tr>
              <a:tr h="373066">
                <a:tc>
                  <a:txBody>
                    <a:bodyPr/>
                    <a:lstStyle/>
                    <a:p>
                      <a:pPr lvl="0" algn="l" fontAlgn="t"/>
                      <a:r>
                        <a:rPr lang="pl-PL" sz="1900" b="1" i="0" u="none" strike="noStrike">
                          <a:solidFill>
                            <a:srgbClr val="FFFFFF"/>
                          </a:solidFill>
                          <a:latin typeface="Calibri" pitchFamily="34"/>
                        </a:rPr>
                        <a:t>RAZEM</a:t>
                      </a:r>
                    </a:p>
                  </a:txBody>
                  <a:tcPr marL="13423" marR="13423" marT="13423" marB="0">
                    <a:lnL w="190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14E7B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fontAlgn="ctr"/>
                      <a:r>
                        <a:rPr lang="pl-PL" sz="1800" b="0" i="0" u="none" strike="noStrike">
                          <a:solidFill>
                            <a:srgbClr val="000000"/>
                          </a:solidFill>
                          <a:latin typeface="Arial" pitchFamily="34"/>
                        </a:rPr>
                        <a:t>100%</a:t>
                      </a:r>
                    </a:p>
                  </a:txBody>
                  <a:tcPr marL="13423" marR="13423" marT="13423" marB="0" anchor="ctr">
                    <a:lnL w="190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fontAlgn="ctr"/>
                      <a:r>
                        <a:rPr lang="pl-PL" sz="1800" b="0" i="0" u="none" strike="noStrike">
                          <a:solidFill>
                            <a:srgbClr val="000000"/>
                          </a:solidFill>
                          <a:latin typeface="Arial" pitchFamily="34"/>
                        </a:rPr>
                        <a:t>100%</a:t>
                      </a:r>
                    </a:p>
                  </a:txBody>
                  <a:tcPr marL="13423" marR="13423" marT="13423" marB="0" anchor="ctr">
                    <a:lnL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fontAlgn="ctr"/>
                      <a:r>
                        <a:rPr lang="pl-PL" sz="1800" b="0" i="0" u="none" strike="noStrike">
                          <a:solidFill>
                            <a:srgbClr val="000000"/>
                          </a:solidFill>
                          <a:latin typeface="Arial" pitchFamily="34"/>
                        </a:rPr>
                        <a:t>100%</a:t>
                      </a:r>
                    </a:p>
                  </a:txBody>
                  <a:tcPr marL="13423" marR="13423" marT="13423" marB="0" anchor="ctr">
                    <a:lnL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24654187"/>
                  </a:ext>
                </a:extLst>
              </a:tr>
            </a:tbl>
          </a:graphicData>
        </a:graphic>
      </p:graphicFrame>
      <p:sp>
        <p:nvSpPr>
          <p:cNvPr id="7" name="Rectangle 27">
            <a:extLst>
              <a:ext uri="{FF2B5EF4-FFF2-40B4-BE49-F238E27FC236}">
                <a16:creationId xmlns:a16="http://schemas.microsoft.com/office/drawing/2014/main" id="{FA2DC88F-8029-4D3C-81F6-ED71B71F64F2}"/>
              </a:ext>
            </a:extLst>
          </p:cNvPr>
          <p:cNvSpPr>
            <a:spLocks noMove="1" noResize="1"/>
          </p:cNvSpPr>
          <p:nvPr/>
        </p:nvSpPr>
        <p:spPr>
          <a:xfrm>
            <a:off x="0" y="962424"/>
            <a:ext cx="1006763" cy="1216152"/>
          </a:xfrm>
          <a:prstGeom prst="rect">
            <a:avLst/>
          </a:prstGeom>
          <a:solidFill>
            <a:srgbClr val="A8A442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Meiryo"/>
            </a:endParaRPr>
          </a:p>
        </p:txBody>
      </p:sp>
      <p:sp>
        <p:nvSpPr>
          <p:cNvPr id="8" name="Rectangle 29">
            <a:extLst>
              <a:ext uri="{FF2B5EF4-FFF2-40B4-BE49-F238E27FC236}">
                <a16:creationId xmlns:a16="http://schemas.microsoft.com/office/drawing/2014/main" id="{DC7322BF-3B17-4155-9AD0-60628D52A6E9}"/>
              </a:ext>
            </a:extLst>
          </p:cNvPr>
          <p:cNvSpPr>
            <a:spLocks noMove="1" noResize="1"/>
          </p:cNvSpPr>
          <p:nvPr/>
        </p:nvSpPr>
        <p:spPr>
          <a:xfrm rot="5400013">
            <a:off x="-2390233" y="3396996"/>
            <a:ext cx="6858000" cy="64008"/>
          </a:xfrm>
          <a:prstGeom prst="rect">
            <a:avLst/>
          </a:prstGeom>
          <a:solidFill>
            <a:srgbClr val="302F1B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Meiryo"/>
            </a:endParaRP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4D819367-DFBA-465E-85DE-50B9BBC991B1}"/>
              </a:ext>
            </a:extLst>
          </p:cNvPr>
          <p:cNvSpPr txBox="1"/>
          <p:nvPr/>
        </p:nvSpPr>
        <p:spPr>
          <a:xfrm>
            <a:off x="1194608" y="6331899"/>
            <a:ext cx="10663092" cy="400114"/>
          </a:xfrm>
          <a:prstGeom prst="rect">
            <a:avLst/>
          </a:prstGeom>
          <a:solidFill>
            <a:srgbClr val="FFC000"/>
          </a:solidFill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000" b="0" i="0" u="none" strike="noStrike" kern="1200" cap="none" spc="0" baseline="0">
                <a:solidFill>
                  <a:srgbClr val="002060"/>
                </a:solidFill>
                <a:uFillTx/>
                <a:latin typeface="Calibri"/>
              </a:rPr>
              <a:t>Na wyższe koszty życia w większym stopniu zwracają uwagę kobiety.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3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9">
            <a:extLst>
              <a:ext uri="{FF2B5EF4-FFF2-40B4-BE49-F238E27FC236}">
                <a16:creationId xmlns:a16="http://schemas.microsoft.com/office/drawing/2014/main" id="{A1FEB55D-3CBA-4818-AD8B-0BE22F4ECE85}"/>
              </a:ext>
            </a:extLst>
          </p:cNvPr>
          <p:cNvSpPr/>
          <p:nvPr/>
        </p:nvSpPr>
        <p:spPr>
          <a:xfrm>
            <a:off x="357448" y="540456"/>
            <a:ext cx="11510083" cy="830997"/>
          </a:xfrm>
          <a:prstGeom prst="rect">
            <a:avLst/>
          </a:prstGeom>
          <a:solidFill>
            <a:srgbClr val="F2F2F2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400" b="1" i="0" u="none" strike="noStrike" kern="1200" cap="none" spc="0" baseline="0">
                <a:solidFill>
                  <a:srgbClr val="000000"/>
                </a:solidFill>
                <a:uFillTx/>
                <a:latin typeface="Calibri" pitchFamily="34"/>
                <a:ea typeface="Calibri" pitchFamily="34"/>
              </a:rPr>
              <a:t>Czy są jakieś osoby lub branże, które powinny być uprzywilejowane w pomocy antykryzysowej?</a:t>
            </a:r>
            <a:endParaRPr lang="pl-PL" sz="2400" b="1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" name="pole tekstowe 7">
            <a:extLst>
              <a:ext uri="{FF2B5EF4-FFF2-40B4-BE49-F238E27FC236}">
                <a16:creationId xmlns:a16="http://schemas.microsoft.com/office/drawing/2014/main" id="{F7B79B7A-BC62-45D8-87A6-220B0D9346A9}"/>
              </a:ext>
            </a:extLst>
          </p:cNvPr>
          <p:cNvSpPr txBox="1"/>
          <p:nvPr/>
        </p:nvSpPr>
        <p:spPr>
          <a:xfrm>
            <a:off x="357448" y="5586837"/>
            <a:ext cx="11510083" cy="707882"/>
          </a:xfrm>
          <a:prstGeom prst="rect">
            <a:avLst/>
          </a:prstGeom>
          <a:solidFill>
            <a:srgbClr val="FFC000"/>
          </a:solidFill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000" b="0" i="0" u="none" strike="noStrike" kern="1200" cap="none" spc="0" baseline="0">
                <a:solidFill>
                  <a:srgbClr val="002060"/>
                </a:solidFill>
                <a:uFillTx/>
                <a:latin typeface="Calibri"/>
              </a:rPr>
              <a:t>Blisko 2/3 badanych uważa, iż powinno się wspierać niektóre osoby lub branże w ramach pomocy antykryzysowej.</a:t>
            </a:r>
          </a:p>
        </p:txBody>
      </p:sp>
      <p:graphicFrame>
        <p:nvGraphicFramePr>
          <p:cNvPr id="4" name="Wykres 5">
            <a:extLst>
              <a:ext uri="{FF2B5EF4-FFF2-40B4-BE49-F238E27FC236}">
                <a16:creationId xmlns:a16="http://schemas.microsoft.com/office/drawing/2014/main" id="{14FDF96D-ED3F-42C3-A3CB-9B716BA8795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68739988"/>
              </p:ext>
            </p:extLst>
          </p:nvPr>
        </p:nvGraphicFramePr>
        <p:xfrm>
          <a:off x="0" y="1844262"/>
          <a:ext cx="9268330" cy="19843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5" name="Obraz 7" descr="Obraz zawierający tekst, zastawa stołowa, talerz, naczynia&#10;&#10;Opis wygenerowany automatycznie">
            <a:extLst>
              <a:ext uri="{FF2B5EF4-FFF2-40B4-BE49-F238E27FC236}">
                <a16:creationId xmlns:a16="http://schemas.microsoft.com/office/drawing/2014/main" id="{14578A78-4176-4AC7-AE6B-0B82E01698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10312" y="1939094"/>
            <a:ext cx="2764898" cy="1929905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>
            <a:extLst>
              <a:ext uri="{FF2B5EF4-FFF2-40B4-BE49-F238E27FC236}">
                <a16:creationId xmlns:a16="http://schemas.microsoft.com/office/drawing/2014/main" id="{27F865EE-C926-48AA-91B0-26F29B2219DC}"/>
              </a:ext>
            </a:extLst>
          </p:cNvPr>
          <p:cNvSpPr>
            <a:spLocks noMove="1" noResize="1"/>
          </p:cNvSpPr>
          <p:nvPr/>
        </p:nvSpPr>
        <p:spPr>
          <a:xfrm>
            <a:off x="0" y="0"/>
            <a:ext cx="12191996" cy="6858000"/>
          </a:xfrm>
          <a:prstGeom prst="rect">
            <a:avLst/>
          </a:prstGeom>
          <a:solidFill>
            <a:srgbClr val="F0F0F3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Meiryo"/>
            </a:endParaRPr>
          </a:p>
        </p:txBody>
      </p:sp>
      <p:sp>
        <p:nvSpPr>
          <p:cNvPr id="3" name="Rectangle 10">
            <a:extLst>
              <a:ext uri="{FF2B5EF4-FFF2-40B4-BE49-F238E27FC236}">
                <a16:creationId xmlns:a16="http://schemas.microsoft.com/office/drawing/2014/main" id="{00B5011A-F9D7-4393-B37C-33BE53A896DE}"/>
              </a:ext>
            </a:extLst>
          </p:cNvPr>
          <p:cNvSpPr>
            <a:spLocks noMove="1" noResize="1"/>
          </p:cNvSpPr>
          <p:nvPr/>
        </p:nvSpPr>
        <p:spPr>
          <a:xfrm>
            <a:off x="1038767" y="2130213"/>
            <a:ext cx="11153229" cy="4727786"/>
          </a:xfrm>
          <a:prstGeom prst="rect">
            <a:avLst/>
          </a:prstGeom>
          <a:solidFill>
            <a:srgbClr val="FFFFFF">
              <a:alpha val="75000"/>
            </a:srgbClr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Meiryo"/>
            </a:endParaRPr>
          </a:p>
        </p:txBody>
      </p:sp>
      <p:sp>
        <p:nvSpPr>
          <p:cNvPr id="4" name="Rectangle 12">
            <a:extLst>
              <a:ext uri="{FF2B5EF4-FFF2-40B4-BE49-F238E27FC236}">
                <a16:creationId xmlns:a16="http://schemas.microsoft.com/office/drawing/2014/main" id="{4E19CA38-66A8-43C4-9ED2-2667D5560B64}"/>
              </a:ext>
            </a:extLst>
          </p:cNvPr>
          <p:cNvSpPr>
            <a:spLocks noMove="1" noResize="1"/>
          </p:cNvSpPr>
          <p:nvPr/>
        </p:nvSpPr>
        <p:spPr>
          <a:xfrm>
            <a:off x="0" y="896642"/>
            <a:ext cx="12191996" cy="1347715"/>
          </a:xfrm>
          <a:prstGeom prst="rect">
            <a:avLst/>
          </a:prstGeom>
          <a:solidFill>
            <a:srgbClr val="302F1B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Meiryo"/>
            </a:endParaRPr>
          </a:p>
        </p:txBody>
      </p:sp>
      <p:sp>
        <p:nvSpPr>
          <p:cNvPr id="5" name="Tytuł 1">
            <a:extLst>
              <a:ext uri="{FF2B5EF4-FFF2-40B4-BE49-F238E27FC236}">
                <a16:creationId xmlns:a16="http://schemas.microsoft.com/office/drawing/2014/main" id="{67D409D0-01FE-4F10-96DD-EA42E93497C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70780" y="886273"/>
            <a:ext cx="10013713" cy="1030364"/>
          </a:xfrm>
        </p:spPr>
        <p:txBody>
          <a:bodyPr>
            <a:noAutofit/>
          </a:bodyPr>
          <a:lstStyle/>
          <a:p>
            <a:pPr lvl="0"/>
            <a:r>
              <a:rPr lang="pl-PL" sz="2400">
                <a:solidFill>
                  <a:srgbClr val="FFFFFF"/>
                </a:solidFill>
              </a:rPr>
              <a:t>Czy są jakieś osoby lub branże, które powinny być uprzywilejowane w pomocy antykryzysowej?</a:t>
            </a:r>
          </a:p>
        </p:txBody>
      </p:sp>
      <p:graphicFrame>
        <p:nvGraphicFramePr>
          <p:cNvPr id="6" name="Symbol zastępczy zawartości 3">
            <a:extLst>
              <a:ext uri="{FF2B5EF4-FFF2-40B4-BE49-F238E27FC236}">
                <a16:creationId xmlns:a16="http://schemas.microsoft.com/office/drawing/2014/main" id="{DF6D82BB-28BD-4052-8B4A-C3D05B957E97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2692944" y="2673330"/>
          <a:ext cx="7877143" cy="3357564"/>
        </p:xfrm>
        <a:graphic>
          <a:graphicData uri="http://schemas.openxmlformats.org/drawingml/2006/table">
            <a:tbl>
              <a:tblPr>
                <a:effectLst/>
              </a:tblPr>
              <a:tblGrid>
                <a:gridCol w="2292071">
                  <a:extLst>
                    <a:ext uri="{9D8B030D-6E8A-4147-A177-3AD203B41FA5}">
                      <a16:colId xmlns:a16="http://schemas.microsoft.com/office/drawing/2014/main" val="436511540"/>
                    </a:ext>
                  </a:extLst>
                </a:gridCol>
                <a:gridCol w="1744547">
                  <a:extLst>
                    <a:ext uri="{9D8B030D-6E8A-4147-A177-3AD203B41FA5}">
                      <a16:colId xmlns:a16="http://schemas.microsoft.com/office/drawing/2014/main" val="980353801"/>
                    </a:ext>
                  </a:extLst>
                </a:gridCol>
                <a:gridCol w="1878744">
                  <a:extLst>
                    <a:ext uri="{9D8B030D-6E8A-4147-A177-3AD203B41FA5}">
                      <a16:colId xmlns:a16="http://schemas.microsoft.com/office/drawing/2014/main" val="2783139752"/>
                    </a:ext>
                  </a:extLst>
                </a:gridCol>
                <a:gridCol w="1961781">
                  <a:extLst>
                    <a:ext uri="{9D8B030D-6E8A-4147-A177-3AD203B41FA5}">
                      <a16:colId xmlns:a16="http://schemas.microsoft.com/office/drawing/2014/main" val="1760887527"/>
                    </a:ext>
                  </a:extLst>
                </a:gridCol>
              </a:tblGrid>
              <a:tr h="559594">
                <a:tc>
                  <a:txBody>
                    <a:bodyPr/>
                    <a:lstStyle/>
                    <a:p>
                      <a:pPr lvl="0" algn="l" fontAlgn="b"/>
                      <a:endParaRPr lang="pl-PL" sz="2900" b="0" i="0" u="none" strike="noStrike">
                        <a:latin typeface="Arial" pitchFamily="34"/>
                      </a:endParaRPr>
                    </a:p>
                  </a:txBody>
                  <a:tcPr marL="20125" marR="20125" marT="20125" marB="0" anchor="b">
                    <a:lnR w="190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rowSpan="2">
                  <a:txBody>
                    <a:bodyPr/>
                    <a:lstStyle/>
                    <a:p>
                      <a:pPr lvl="0" algn="ctr" fontAlgn="ctr"/>
                      <a:r>
                        <a:rPr lang="pl-PL" sz="2900" b="1" i="0" u="none" strike="noStrike">
                          <a:solidFill>
                            <a:srgbClr val="FFFFFF"/>
                          </a:solidFill>
                          <a:latin typeface="Calibri" pitchFamily="34"/>
                        </a:rPr>
                        <a:t>RAZEM</a:t>
                      </a:r>
                    </a:p>
                  </a:txBody>
                  <a:tcPr marL="20125" marR="20125" marT="20125" marB="0" anchor="ctr">
                    <a:lnL w="190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14E7B"/>
                    </a:solidFill>
                  </a:tcPr>
                </a:tc>
                <a:tc gridSpan="2">
                  <a:txBody>
                    <a:bodyPr/>
                    <a:lstStyle/>
                    <a:p>
                      <a:pPr lvl="0" algn="ctr" fontAlgn="ctr"/>
                      <a:r>
                        <a:rPr lang="pl-PL" sz="2900" b="1" i="0" u="none" strike="noStrike">
                          <a:solidFill>
                            <a:srgbClr val="FFFFFF"/>
                          </a:solidFill>
                          <a:latin typeface="Calibri" pitchFamily="34"/>
                        </a:rPr>
                        <a:t>Jakiej jesteś płci?</a:t>
                      </a:r>
                    </a:p>
                  </a:txBody>
                  <a:tcPr marL="20125" marR="20125" marT="20125" marB="0" anchor="ctr">
                    <a:lnL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14E7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2167832"/>
                  </a:ext>
                </a:extLst>
              </a:tr>
              <a:tr h="559594">
                <a:tc>
                  <a:txBody>
                    <a:bodyPr/>
                    <a:lstStyle/>
                    <a:p>
                      <a:pPr lvl="0" algn="l" fontAlgn="b"/>
                      <a:endParaRPr lang="pl-PL" sz="2900" b="0" i="0" u="none" strike="noStrike">
                        <a:latin typeface="Arial" pitchFamily="34"/>
                      </a:endParaRPr>
                    </a:p>
                  </a:txBody>
                  <a:tcPr marL="20125" marR="20125" marT="20125" marB="0" anchor="b">
                    <a:lnR w="190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90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 fontAlgn="ctr"/>
                      <a:r>
                        <a:rPr lang="pl-PL" sz="2900" b="1" i="0" u="none" strike="noStrike">
                          <a:solidFill>
                            <a:srgbClr val="FFFFFF"/>
                          </a:solidFill>
                          <a:latin typeface="Calibri" pitchFamily="34"/>
                        </a:rPr>
                        <a:t>Kobieta</a:t>
                      </a:r>
                    </a:p>
                  </a:txBody>
                  <a:tcPr marL="20125" marR="20125" marT="20125" marB="0" anchor="ctr">
                    <a:lnL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14E7B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fontAlgn="ctr"/>
                      <a:r>
                        <a:rPr lang="pl-PL" sz="2900" b="1" i="0" u="none" strike="noStrike">
                          <a:solidFill>
                            <a:srgbClr val="FFFFFF"/>
                          </a:solidFill>
                          <a:latin typeface="Calibri" pitchFamily="34"/>
                        </a:rPr>
                        <a:t>Mężczyzna</a:t>
                      </a:r>
                    </a:p>
                  </a:txBody>
                  <a:tcPr marL="20125" marR="20125" marT="20125" marB="0" anchor="ctr">
                    <a:lnL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14E7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9796264"/>
                  </a:ext>
                </a:extLst>
              </a:tr>
              <a:tr h="559594">
                <a:tc>
                  <a:txBody>
                    <a:bodyPr/>
                    <a:lstStyle/>
                    <a:p>
                      <a:pPr lvl="0" algn="l" fontAlgn="t"/>
                      <a:r>
                        <a:rPr lang="pl-PL" sz="2900" b="1" i="0" u="none" strike="noStrike">
                          <a:solidFill>
                            <a:srgbClr val="FFFFFF"/>
                          </a:solidFill>
                          <a:latin typeface="Calibri" pitchFamily="34"/>
                        </a:rPr>
                        <a:t>N=</a:t>
                      </a:r>
                    </a:p>
                  </a:txBody>
                  <a:tcPr marL="20125" marR="20125" marT="20125" marB="0">
                    <a:lnL w="190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14E7B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fontAlgn="ctr"/>
                      <a:r>
                        <a:rPr lang="pl-PL" sz="2600" b="0" i="0" u="none" strike="noStrike">
                          <a:solidFill>
                            <a:srgbClr val="000000"/>
                          </a:solidFill>
                          <a:latin typeface="Arial" pitchFamily="34"/>
                        </a:rPr>
                        <a:t>2240</a:t>
                      </a:r>
                    </a:p>
                  </a:txBody>
                  <a:tcPr marL="20125" marR="20125" marT="20125" marB="0" anchor="ctr">
                    <a:lnL w="190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fontAlgn="ctr"/>
                      <a:r>
                        <a:rPr lang="pl-PL" sz="2600" b="0" i="0" u="none" strike="noStrike">
                          <a:solidFill>
                            <a:srgbClr val="000000"/>
                          </a:solidFill>
                          <a:latin typeface="Arial" pitchFamily="34"/>
                        </a:rPr>
                        <a:t>1114</a:t>
                      </a:r>
                    </a:p>
                  </a:txBody>
                  <a:tcPr marL="20125" marR="20125" marT="20125" marB="0" anchor="ctr">
                    <a:lnL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fontAlgn="ctr"/>
                      <a:r>
                        <a:rPr lang="pl-PL" sz="2600" b="0" i="0" u="none" strike="noStrike">
                          <a:solidFill>
                            <a:srgbClr val="000000"/>
                          </a:solidFill>
                          <a:latin typeface="Arial" pitchFamily="34"/>
                        </a:rPr>
                        <a:t>1126</a:t>
                      </a:r>
                    </a:p>
                  </a:txBody>
                  <a:tcPr marL="20125" marR="20125" marT="20125" marB="0" anchor="ctr">
                    <a:lnL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95859490"/>
                  </a:ext>
                </a:extLst>
              </a:tr>
              <a:tr h="559594">
                <a:tc>
                  <a:txBody>
                    <a:bodyPr/>
                    <a:lstStyle/>
                    <a:p>
                      <a:pPr lvl="0" algn="l" fontAlgn="t"/>
                      <a:r>
                        <a:rPr lang="pl-PL" sz="2900" b="1" i="0" u="none" strike="noStrike">
                          <a:solidFill>
                            <a:srgbClr val="FFFFFF"/>
                          </a:solidFill>
                          <a:latin typeface="Calibri" pitchFamily="34"/>
                        </a:rPr>
                        <a:t>Tak</a:t>
                      </a:r>
                    </a:p>
                  </a:txBody>
                  <a:tcPr marL="20125" marR="20125" marT="20125" marB="0">
                    <a:lnL w="190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14E7B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fontAlgn="ctr"/>
                      <a:r>
                        <a:rPr lang="pl-PL" sz="2600" b="0" i="0" u="none" strike="noStrike">
                          <a:solidFill>
                            <a:srgbClr val="000000"/>
                          </a:solidFill>
                          <a:latin typeface="Arial" pitchFamily="34"/>
                        </a:rPr>
                        <a:t>62%</a:t>
                      </a:r>
                    </a:p>
                  </a:txBody>
                  <a:tcPr marL="20125" marR="20125" marT="20125" marB="0" anchor="ctr">
                    <a:lnL w="190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E1E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fontAlgn="ctr"/>
                      <a:r>
                        <a:rPr lang="pl-PL" sz="2600" b="0" i="0" u="none" strike="noStrike">
                          <a:solidFill>
                            <a:srgbClr val="000000"/>
                          </a:solidFill>
                          <a:latin typeface="Arial" pitchFamily="34"/>
                        </a:rPr>
                        <a:t>67%</a:t>
                      </a:r>
                    </a:p>
                  </a:txBody>
                  <a:tcPr marL="20125" marR="20125" marT="20125" marB="0" anchor="ctr">
                    <a:lnL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E5E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fontAlgn="ctr"/>
                      <a:r>
                        <a:rPr lang="pl-PL" sz="2600" b="0" i="0" u="none" strike="noStrike">
                          <a:solidFill>
                            <a:srgbClr val="000000"/>
                          </a:solidFill>
                          <a:latin typeface="Arial" pitchFamily="34"/>
                        </a:rPr>
                        <a:t>57%</a:t>
                      </a:r>
                    </a:p>
                  </a:txBody>
                  <a:tcPr marL="20125" marR="20125" marT="20125" marB="0" anchor="ctr">
                    <a:lnL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1D1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0343641"/>
                  </a:ext>
                </a:extLst>
              </a:tr>
              <a:tr h="559594">
                <a:tc>
                  <a:txBody>
                    <a:bodyPr/>
                    <a:lstStyle/>
                    <a:p>
                      <a:pPr lvl="0" algn="l" fontAlgn="t"/>
                      <a:r>
                        <a:rPr lang="pl-PL" sz="2900" b="1" i="0" u="none" strike="noStrike">
                          <a:solidFill>
                            <a:srgbClr val="FFFFFF"/>
                          </a:solidFill>
                          <a:latin typeface="Calibri" pitchFamily="34"/>
                        </a:rPr>
                        <a:t>Nie</a:t>
                      </a:r>
                    </a:p>
                  </a:txBody>
                  <a:tcPr marL="20125" marR="20125" marT="20125" marB="0">
                    <a:lnL w="190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14E7B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fontAlgn="ctr"/>
                      <a:r>
                        <a:rPr lang="pl-PL" sz="2600" b="0" i="0" u="none" strike="noStrike">
                          <a:solidFill>
                            <a:srgbClr val="000000"/>
                          </a:solidFill>
                          <a:latin typeface="Arial" pitchFamily="34"/>
                        </a:rPr>
                        <a:t>38%</a:t>
                      </a:r>
                    </a:p>
                  </a:txBody>
                  <a:tcPr marL="20125" marR="20125" marT="20125" marB="0" anchor="ctr">
                    <a:lnL w="190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E1E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fontAlgn="ctr"/>
                      <a:r>
                        <a:rPr lang="pl-PL" sz="2600" b="0" i="0" u="none" strike="noStrike">
                          <a:solidFill>
                            <a:srgbClr val="000000"/>
                          </a:solidFill>
                          <a:latin typeface="Arial" pitchFamily="34"/>
                        </a:rPr>
                        <a:t>33%</a:t>
                      </a:r>
                    </a:p>
                  </a:txBody>
                  <a:tcPr marL="20125" marR="20125" marT="20125" marB="0" anchor="ctr">
                    <a:lnL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1D1D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fontAlgn="ctr"/>
                      <a:r>
                        <a:rPr lang="pl-PL" sz="2600" b="0" i="0" u="none" strike="noStrike">
                          <a:solidFill>
                            <a:srgbClr val="000000"/>
                          </a:solidFill>
                          <a:latin typeface="Arial" pitchFamily="34"/>
                        </a:rPr>
                        <a:t>43%</a:t>
                      </a:r>
                    </a:p>
                  </a:txBody>
                  <a:tcPr marL="20125" marR="20125" marT="20125" marB="0" anchor="ctr">
                    <a:lnL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E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4961744"/>
                  </a:ext>
                </a:extLst>
              </a:tr>
              <a:tr h="559594">
                <a:tc>
                  <a:txBody>
                    <a:bodyPr/>
                    <a:lstStyle/>
                    <a:p>
                      <a:pPr lvl="0" algn="l" fontAlgn="t"/>
                      <a:r>
                        <a:rPr lang="pl-PL" sz="2900" b="1" i="0" u="none" strike="noStrike">
                          <a:solidFill>
                            <a:srgbClr val="FFFFFF"/>
                          </a:solidFill>
                          <a:latin typeface="Calibri" pitchFamily="34"/>
                        </a:rPr>
                        <a:t>RAZEM</a:t>
                      </a:r>
                    </a:p>
                  </a:txBody>
                  <a:tcPr marL="20125" marR="20125" marT="20125" marB="0">
                    <a:lnL w="190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14E7B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fontAlgn="ctr"/>
                      <a:r>
                        <a:rPr lang="pl-PL" sz="2600" b="0" i="0" u="none" strike="noStrike">
                          <a:solidFill>
                            <a:srgbClr val="000000"/>
                          </a:solidFill>
                          <a:latin typeface="Arial" pitchFamily="34"/>
                        </a:rPr>
                        <a:t>100%</a:t>
                      </a:r>
                    </a:p>
                  </a:txBody>
                  <a:tcPr marL="20125" marR="20125" marT="20125" marB="0" anchor="ctr">
                    <a:lnL w="190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fontAlgn="ctr"/>
                      <a:r>
                        <a:rPr lang="pl-PL" sz="2600" b="0" i="0" u="none" strike="noStrike">
                          <a:solidFill>
                            <a:srgbClr val="000000"/>
                          </a:solidFill>
                          <a:latin typeface="Arial" pitchFamily="34"/>
                        </a:rPr>
                        <a:t>100%</a:t>
                      </a:r>
                    </a:p>
                  </a:txBody>
                  <a:tcPr marL="20125" marR="20125" marT="20125" marB="0" anchor="ctr">
                    <a:lnL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fontAlgn="ctr"/>
                      <a:r>
                        <a:rPr lang="pl-PL" sz="2600" b="0" i="0" u="none" strike="noStrike">
                          <a:solidFill>
                            <a:srgbClr val="000000"/>
                          </a:solidFill>
                          <a:latin typeface="Arial" pitchFamily="34"/>
                        </a:rPr>
                        <a:t>100%</a:t>
                      </a:r>
                    </a:p>
                  </a:txBody>
                  <a:tcPr marL="20125" marR="20125" marT="20125" marB="0" anchor="ctr">
                    <a:lnL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03376413"/>
                  </a:ext>
                </a:extLst>
              </a:tr>
            </a:tbl>
          </a:graphicData>
        </a:graphic>
      </p:graphicFrame>
      <p:sp>
        <p:nvSpPr>
          <p:cNvPr id="7" name="Rectangle 14">
            <a:extLst>
              <a:ext uri="{FF2B5EF4-FFF2-40B4-BE49-F238E27FC236}">
                <a16:creationId xmlns:a16="http://schemas.microsoft.com/office/drawing/2014/main" id="{A886E645-3BDB-43A6-9B66-E2EC3D3D3D29}"/>
              </a:ext>
            </a:extLst>
          </p:cNvPr>
          <p:cNvSpPr>
            <a:spLocks noMove="1" noResize="1"/>
          </p:cNvSpPr>
          <p:nvPr/>
        </p:nvSpPr>
        <p:spPr>
          <a:xfrm>
            <a:off x="0" y="962424"/>
            <a:ext cx="1006763" cy="1216152"/>
          </a:xfrm>
          <a:prstGeom prst="rect">
            <a:avLst/>
          </a:prstGeom>
          <a:solidFill>
            <a:srgbClr val="A8A442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Meiryo"/>
            </a:endParaRPr>
          </a:p>
        </p:txBody>
      </p:sp>
      <p:sp>
        <p:nvSpPr>
          <p:cNvPr id="8" name="Rectangle 16">
            <a:extLst>
              <a:ext uri="{FF2B5EF4-FFF2-40B4-BE49-F238E27FC236}">
                <a16:creationId xmlns:a16="http://schemas.microsoft.com/office/drawing/2014/main" id="{2F8DD422-3566-4950-95EB-9A7B4341C2E0}"/>
              </a:ext>
            </a:extLst>
          </p:cNvPr>
          <p:cNvSpPr>
            <a:spLocks noMove="1" noResize="1"/>
          </p:cNvSpPr>
          <p:nvPr/>
        </p:nvSpPr>
        <p:spPr>
          <a:xfrm rot="5400013">
            <a:off x="-2390233" y="3396996"/>
            <a:ext cx="6858000" cy="64008"/>
          </a:xfrm>
          <a:prstGeom prst="rect">
            <a:avLst/>
          </a:prstGeom>
          <a:solidFill>
            <a:srgbClr val="302F1B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Meiryo"/>
            </a:endParaRP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37B744AD-34E1-4796-82EA-37D7C724AF2C}"/>
              </a:ext>
            </a:extLst>
          </p:cNvPr>
          <p:cNvSpPr txBox="1"/>
          <p:nvPr/>
        </p:nvSpPr>
        <p:spPr>
          <a:xfrm>
            <a:off x="1263435" y="6304001"/>
            <a:ext cx="10646340" cy="400114"/>
          </a:xfrm>
          <a:prstGeom prst="rect">
            <a:avLst/>
          </a:prstGeom>
          <a:solidFill>
            <a:srgbClr val="FFC000"/>
          </a:solidFill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000" b="0" i="0" u="none" strike="noStrike" kern="1200" cap="none" spc="0" baseline="0">
                <a:solidFill>
                  <a:srgbClr val="002060"/>
                </a:solidFill>
                <a:uFillTx/>
                <a:latin typeface="Calibri"/>
              </a:rPr>
              <a:t>Kobiety w większym stopniu otwarte są na solidarność społeczną.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3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4">
            <a:extLst>
              <a:ext uri="{FF2B5EF4-FFF2-40B4-BE49-F238E27FC236}">
                <a16:creationId xmlns:a16="http://schemas.microsoft.com/office/drawing/2014/main" id="{687FD1EC-0399-476D-9B3B-217441552693}"/>
              </a:ext>
            </a:extLst>
          </p:cNvPr>
          <p:cNvSpPr/>
          <p:nvPr/>
        </p:nvSpPr>
        <p:spPr>
          <a:xfrm>
            <a:off x="259863" y="527590"/>
            <a:ext cx="11672489" cy="461662"/>
          </a:xfrm>
          <a:prstGeom prst="rect">
            <a:avLst/>
          </a:prstGeom>
          <a:solidFill>
            <a:srgbClr val="F2F2F2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400" b="1" i="0" u="none" strike="noStrike" kern="1200" cap="none" spc="0" baseline="0">
                <a:solidFill>
                  <a:srgbClr val="000000"/>
                </a:solidFill>
                <a:uFillTx/>
                <a:latin typeface="Calibri" pitchFamily="34"/>
                <a:ea typeface="Calibri" pitchFamily="34"/>
              </a:rPr>
              <a:t>Które branże powinny być uprzywilejowane?</a:t>
            </a:r>
            <a:endParaRPr lang="pl-PL" sz="2400" b="1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" name="pole tekstowe 7">
            <a:extLst>
              <a:ext uri="{FF2B5EF4-FFF2-40B4-BE49-F238E27FC236}">
                <a16:creationId xmlns:a16="http://schemas.microsoft.com/office/drawing/2014/main" id="{D1E77D82-9ACC-4453-A035-B9AA57D1BF07}"/>
              </a:ext>
            </a:extLst>
          </p:cNvPr>
          <p:cNvSpPr txBox="1"/>
          <p:nvPr/>
        </p:nvSpPr>
        <p:spPr>
          <a:xfrm>
            <a:off x="356323" y="5593247"/>
            <a:ext cx="11485723" cy="1015660"/>
          </a:xfrm>
          <a:prstGeom prst="rect">
            <a:avLst/>
          </a:prstGeom>
          <a:solidFill>
            <a:srgbClr val="FFC000"/>
          </a:solidFill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000" b="0" i="0" u="none" strike="noStrike" kern="1200" cap="none" spc="0" baseline="0">
                <a:solidFill>
                  <a:srgbClr val="002060"/>
                </a:solidFill>
                <a:uFillTx/>
                <a:latin typeface="Calibri"/>
              </a:rPr>
              <a:t>W czołówce branż, które powinny być wspierane znajdują się gastronomia i turystyka, czyli branże „medialne”, odnoszące się do potrzeb swoich odbiorców takich jak wolność wyboru, wolność przemieszczania się, a także potrzeb makro np. skala zatrudnienia i istotność dla gospodarki.</a:t>
            </a:r>
          </a:p>
        </p:txBody>
      </p:sp>
      <p:pic>
        <p:nvPicPr>
          <p:cNvPr id="5" name="Obraz 6" descr="Obraz zawierający zewnętrzne, trawa, drzewo, dom&#10;&#10;Opis wygenerowany automatycznie">
            <a:extLst>
              <a:ext uri="{FF2B5EF4-FFF2-40B4-BE49-F238E27FC236}">
                <a16:creationId xmlns:a16="http://schemas.microsoft.com/office/drawing/2014/main" id="{8E373A2C-0CFA-44E3-B9AD-81494369F6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863" y="2887135"/>
            <a:ext cx="3119493" cy="233962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Obraz 9" descr="Obraz zawierający zewnętrzne, śnieg, jazda na nartach, niebo&#10;&#10;Opis wygenerowany automatycznie">
            <a:extLst>
              <a:ext uri="{FF2B5EF4-FFF2-40B4-BE49-F238E27FC236}">
                <a16:creationId xmlns:a16="http://schemas.microsoft.com/office/drawing/2014/main" id="{B90BE43D-FA1F-4FE8-8429-59AB9CDAF6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271" y="1045990"/>
            <a:ext cx="3437641" cy="2294055"/>
          </a:xfrm>
          <a:prstGeom prst="rect">
            <a:avLst/>
          </a:prstGeom>
          <a:noFill/>
          <a:ln cap="flat">
            <a:noFill/>
          </a:ln>
        </p:spPr>
      </p:pic>
      <p:graphicFrame>
        <p:nvGraphicFramePr>
          <p:cNvPr id="7" name="Wykres 6">
            <a:extLst>
              <a:ext uri="{FF2B5EF4-FFF2-40B4-BE49-F238E27FC236}">
                <a16:creationId xmlns:a16="http://schemas.microsoft.com/office/drawing/2014/main" id="{01655EA3-F795-4A9A-8BED-297340FEFE0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42128173"/>
              </p:ext>
            </p:extLst>
          </p:nvPr>
        </p:nvGraphicFramePr>
        <p:xfrm>
          <a:off x="3016469" y="1355743"/>
          <a:ext cx="9869214" cy="41096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3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9">
            <a:extLst>
              <a:ext uri="{FF2B5EF4-FFF2-40B4-BE49-F238E27FC236}">
                <a16:creationId xmlns:a16="http://schemas.microsoft.com/office/drawing/2014/main" id="{79FC281E-F775-4D14-99FA-DBC56CD45DCD}"/>
              </a:ext>
            </a:extLst>
          </p:cNvPr>
          <p:cNvSpPr/>
          <p:nvPr/>
        </p:nvSpPr>
        <p:spPr>
          <a:xfrm>
            <a:off x="303754" y="535234"/>
            <a:ext cx="11614178" cy="830997"/>
          </a:xfrm>
          <a:prstGeom prst="rect">
            <a:avLst/>
          </a:prstGeom>
          <a:solidFill>
            <a:srgbClr val="F2F2F2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400" b="1" i="0" u="none" strike="noStrike" kern="1200" cap="none" spc="0" baseline="0">
                <a:solidFill>
                  <a:srgbClr val="000000"/>
                </a:solidFill>
                <a:uFillTx/>
                <a:latin typeface="Calibri" pitchFamily="34"/>
                <a:ea typeface="Calibri" pitchFamily="34"/>
              </a:rPr>
              <a:t>Czy uważasz, że artyści powinni dostać specjalne, lepsze niż reszta polskich obywateli, przywileje emerytalne?</a:t>
            </a:r>
            <a:endParaRPr lang="pl-PL" sz="2400" b="1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" name="pole tekstowe 14">
            <a:extLst>
              <a:ext uri="{FF2B5EF4-FFF2-40B4-BE49-F238E27FC236}">
                <a16:creationId xmlns:a16="http://schemas.microsoft.com/office/drawing/2014/main" id="{D7E55829-1D69-4651-88DF-C8588169A049}"/>
              </a:ext>
            </a:extLst>
          </p:cNvPr>
          <p:cNvSpPr txBox="1"/>
          <p:nvPr/>
        </p:nvSpPr>
        <p:spPr>
          <a:xfrm>
            <a:off x="303754" y="5498680"/>
            <a:ext cx="11516749" cy="830997"/>
          </a:xfrm>
          <a:prstGeom prst="rect">
            <a:avLst/>
          </a:prstGeom>
          <a:solidFill>
            <a:srgbClr val="FFC000"/>
          </a:solidFill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400" b="0" i="0" u="none" strike="noStrike" kern="1200" cap="none" spc="0" baseline="0">
                <a:solidFill>
                  <a:srgbClr val="002060"/>
                </a:solidFill>
                <a:uFillTx/>
                <a:latin typeface="Calibri"/>
              </a:rPr>
              <a:t>Wyborcy, niezależnie od barw partyjnych, nie oczekują specjalnych przywilejów emerytalnych dla artystów.</a:t>
            </a:r>
          </a:p>
        </p:txBody>
      </p:sp>
      <p:graphicFrame>
        <p:nvGraphicFramePr>
          <p:cNvPr id="4" name="Wykres 10">
            <a:extLst>
              <a:ext uri="{FF2B5EF4-FFF2-40B4-BE49-F238E27FC236}">
                <a16:creationId xmlns:a16="http://schemas.microsoft.com/office/drawing/2014/main" id="{8E669DF3-D600-4AD2-80A0-DC46947EDBA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12983781"/>
              </p:ext>
            </p:extLst>
          </p:nvPr>
        </p:nvGraphicFramePr>
        <p:xfrm>
          <a:off x="371488" y="2278959"/>
          <a:ext cx="10793220" cy="20740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Schemat blokowy: łącznik 11">
            <a:extLst>
              <a:ext uri="{FF2B5EF4-FFF2-40B4-BE49-F238E27FC236}">
                <a16:creationId xmlns:a16="http://schemas.microsoft.com/office/drawing/2014/main" id="{D13477D0-102B-4EDA-86EF-92A3CC917DC6}"/>
              </a:ext>
            </a:extLst>
          </p:cNvPr>
          <p:cNvSpPr/>
          <p:nvPr/>
        </p:nvSpPr>
        <p:spPr>
          <a:xfrm>
            <a:off x="9179277" y="2022003"/>
            <a:ext cx="2641235" cy="2404533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FF0000"/>
          </a:solidFill>
          <a:ln w="12701" cap="flat">
            <a:solidFill>
              <a:srgbClr val="2F528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66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rPr>
              <a:t>91%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id="{41204134-7D39-47B9-AB7A-DC0CD56FA91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8191005"/>
              </p:ext>
            </p:extLst>
          </p:nvPr>
        </p:nvGraphicFramePr>
        <p:xfrm>
          <a:off x="1954924" y="1629102"/>
          <a:ext cx="9931482" cy="3619461"/>
        </p:xfrm>
        <a:graphic>
          <a:graphicData uri="http://schemas.openxmlformats.org/drawingml/2006/table">
            <a:tbl>
              <a:tblPr>
                <a:effectLst/>
              </a:tblPr>
              <a:tblGrid>
                <a:gridCol w="1103498">
                  <a:extLst>
                    <a:ext uri="{9D8B030D-6E8A-4147-A177-3AD203B41FA5}">
                      <a16:colId xmlns:a16="http://schemas.microsoft.com/office/drawing/2014/main" val="430327486"/>
                    </a:ext>
                  </a:extLst>
                </a:gridCol>
                <a:gridCol w="1103498">
                  <a:extLst>
                    <a:ext uri="{9D8B030D-6E8A-4147-A177-3AD203B41FA5}">
                      <a16:colId xmlns:a16="http://schemas.microsoft.com/office/drawing/2014/main" val="1409832070"/>
                    </a:ext>
                  </a:extLst>
                </a:gridCol>
                <a:gridCol w="1103498">
                  <a:extLst>
                    <a:ext uri="{9D8B030D-6E8A-4147-A177-3AD203B41FA5}">
                      <a16:colId xmlns:a16="http://schemas.microsoft.com/office/drawing/2014/main" val="844270151"/>
                    </a:ext>
                  </a:extLst>
                </a:gridCol>
                <a:gridCol w="1103498">
                  <a:extLst>
                    <a:ext uri="{9D8B030D-6E8A-4147-A177-3AD203B41FA5}">
                      <a16:colId xmlns:a16="http://schemas.microsoft.com/office/drawing/2014/main" val="264468419"/>
                    </a:ext>
                  </a:extLst>
                </a:gridCol>
                <a:gridCol w="1103498">
                  <a:extLst>
                    <a:ext uri="{9D8B030D-6E8A-4147-A177-3AD203B41FA5}">
                      <a16:colId xmlns:a16="http://schemas.microsoft.com/office/drawing/2014/main" val="2184043990"/>
                    </a:ext>
                  </a:extLst>
                </a:gridCol>
                <a:gridCol w="1103498">
                  <a:extLst>
                    <a:ext uri="{9D8B030D-6E8A-4147-A177-3AD203B41FA5}">
                      <a16:colId xmlns:a16="http://schemas.microsoft.com/office/drawing/2014/main" val="599638046"/>
                    </a:ext>
                  </a:extLst>
                </a:gridCol>
                <a:gridCol w="1103498">
                  <a:extLst>
                    <a:ext uri="{9D8B030D-6E8A-4147-A177-3AD203B41FA5}">
                      <a16:colId xmlns:a16="http://schemas.microsoft.com/office/drawing/2014/main" val="2833442766"/>
                    </a:ext>
                  </a:extLst>
                </a:gridCol>
                <a:gridCol w="1103498">
                  <a:extLst>
                    <a:ext uri="{9D8B030D-6E8A-4147-A177-3AD203B41FA5}">
                      <a16:colId xmlns:a16="http://schemas.microsoft.com/office/drawing/2014/main" val="2735262233"/>
                    </a:ext>
                  </a:extLst>
                </a:gridCol>
                <a:gridCol w="1103498">
                  <a:extLst>
                    <a:ext uri="{9D8B030D-6E8A-4147-A177-3AD203B41FA5}">
                      <a16:colId xmlns:a16="http://schemas.microsoft.com/office/drawing/2014/main" val="773524659"/>
                    </a:ext>
                  </a:extLst>
                </a:gridCol>
              </a:tblGrid>
              <a:tr h="1572297">
                <a:tc>
                  <a:txBody>
                    <a:bodyPr/>
                    <a:lstStyle/>
                    <a:p>
                      <a:pPr lvl="0" algn="ctr" fontAlgn="ctr"/>
                      <a:r>
                        <a:rPr lang="pl-PL" sz="1200" b="1" i="0" u="none" strike="noStrike" dirty="0">
                          <a:solidFill>
                            <a:srgbClr val="FFFFFF"/>
                          </a:solidFill>
                          <a:latin typeface="Calibri" pitchFamily="34"/>
                        </a:rPr>
                        <a:t>Prawo i Sprawiedliwość + Solidarna Polska + Porozumienie</a:t>
                      </a:r>
                    </a:p>
                  </a:txBody>
                  <a:tcPr marL="7616" marR="7616" marT="7616" marB="0" anchor="ctr">
                    <a:lnL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14E7B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fontAlgn="ctr"/>
                      <a:r>
                        <a:rPr lang="pl-PL" sz="1200" b="1" i="0" u="none" strike="noStrike" dirty="0">
                          <a:solidFill>
                            <a:srgbClr val="FFFFFF"/>
                          </a:solidFill>
                          <a:latin typeface="Calibri" pitchFamily="34"/>
                        </a:rPr>
                        <a:t>Koalicja Obywatelska (PO + Nowoczesna + Inicjatywa Polska + Zieloni)</a:t>
                      </a:r>
                    </a:p>
                  </a:txBody>
                  <a:tcPr marL="7616" marR="7616" marT="7616" marB="0" anchor="ctr">
                    <a:lnL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14E7B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fontAlgn="ctr"/>
                      <a:r>
                        <a:rPr lang="pl-PL" sz="1200" b="1" i="0" u="none" strike="noStrike" dirty="0">
                          <a:solidFill>
                            <a:srgbClr val="FFFFFF"/>
                          </a:solidFill>
                          <a:latin typeface="Calibri" pitchFamily="34"/>
                        </a:rPr>
                        <a:t>Polska 2050 Szymona Hołowni</a:t>
                      </a:r>
                    </a:p>
                  </a:txBody>
                  <a:tcPr marL="7616" marR="7616" marT="7616" marB="0" anchor="ctr">
                    <a:lnL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14E7B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fontAlgn="ctr"/>
                      <a:r>
                        <a:rPr lang="pl-PL" sz="1200" b="1" i="0" u="none" strike="noStrike" dirty="0">
                          <a:solidFill>
                            <a:srgbClr val="FFFFFF"/>
                          </a:solidFill>
                          <a:latin typeface="Calibri" pitchFamily="34"/>
                        </a:rPr>
                        <a:t>Lewica (SLD + Wiosna Roberta Biedronia + Partia Razem)</a:t>
                      </a:r>
                    </a:p>
                  </a:txBody>
                  <a:tcPr marL="7616" marR="7616" marT="7616" marB="0" anchor="ctr">
                    <a:lnL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14E7B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fontAlgn="ctr"/>
                      <a:r>
                        <a:rPr lang="pl-PL" sz="1200" b="1" i="0" u="none" strike="noStrike" dirty="0">
                          <a:solidFill>
                            <a:srgbClr val="FFFFFF"/>
                          </a:solidFill>
                          <a:latin typeface="Calibri" pitchFamily="34"/>
                        </a:rPr>
                        <a:t>PSL Koalicja Polska</a:t>
                      </a:r>
                    </a:p>
                  </a:txBody>
                  <a:tcPr marL="7616" marR="7616" marT="7616" marB="0" anchor="ctr">
                    <a:lnL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14E7B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fontAlgn="ctr"/>
                      <a:r>
                        <a:rPr lang="pl-PL" sz="1200" b="1" i="0" u="none" strike="noStrike" dirty="0">
                          <a:solidFill>
                            <a:srgbClr val="FFFFFF"/>
                          </a:solidFill>
                          <a:latin typeface="Calibri" pitchFamily="34"/>
                        </a:rPr>
                        <a:t>Kukiz15</a:t>
                      </a:r>
                    </a:p>
                  </a:txBody>
                  <a:tcPr marL="7616" marR="7616" marT="7616" marB="0" anchor="ctr">
                    <a:lnL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14E7B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fontAlgn="ctr"/>
                      <a:r>
                        <a:rPr lang="pl-PL" sz="1200" b="1" i="0" u="none" strike="noStrike" dirty="0">
                          <a:solidFill>
                            <a:srgbClr val="FFFFFF"/>
                          </a:solidFill>
                          <a:latin typeface="Calibri" pitchFamily="34"/>
                        </a:rPr>
                        <a:t>Konfederacja (</a:t>
                      </a:r>
                      <a:r>
                        <a:rPr lang="pl-PL" sz="1200" b="1" i="0" u="none" strike="noStrike" dirty="0" err="1">
                          <a:solidFill>
                            <a:srgbClr val="FFFFFF"/>
                          </a:solidFill>
                          <a:latin typeface="Calibri" pitchFamily="34"/>
                        </a:rPr>
                        <a:t>KORWiN</a:t>
                      </a:r>
                      <a:r>
                        <a:rPr lang="pl-PL" sz="1200" b="1" i="0" u="none" strike="noStrike" dirty="0">
                          <a:solidFill>
                            <a:srgbClr val="FFFFFF"/>
                          </a:solidFill>
                          <a:latin typeface="Calibri" pitchFamily="34"/>
                        </a:rPr>
                        <a:t> + Ruch Narodowy)</a:t>
                      </a:r>
                    </a:p>
                  </a:txBody>
                  <a:tcPr marL="7616" marR="7616" marT="7616" marB="0" anchor="ctr">
                    <a:lnL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14E7B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fontAlgn="ctr"/>
                      <a:r>
                        <a:rPr lang="pl-PL" sz="1200" b="1" i="0" u="none" strike="noStrike" dirty="0">
                          <a:solidFill>
                            <a:srgbClr val="FFFFFF"/>
                          </a:solidFill>
                          <a:latin typeface="Calibri" pitchFamily="34"/>
                        </a:rPr>
                        <a:t>inne ugrupowanie</a:t>
                      </a:r>
                    </a:p>
                  </a:txBody>
                  <a:tcPr marL="7616" marR="7616" marT="7616" marB="0" anchor="ctr">
                    <a:lnL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14E7B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fontAlgn="ctr"/>
                      <a:r>
                        <a:rPr lang="pl-PL" sz="1200" b="1" i="0" u="none" strike="noStrike" dirty="0">
                          <a:solidFill>
                            <a:srgbClr val="FFFFFF"/>
                          </a:solidFill>
                          <a:latin typeface="Calibri" pitchFamily="34"/>
                        </a:rPr>
                        <a:t>trudno powiedzieć</a:t>
                      </a:r>
                    </a:p>
                  </a:txBody>
                  <a:tcPr marL="7616" marR="7616" marT="7616" marB="0" anchor="ctr">
                    <a:lnL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14E7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6303017"/>
                  </a:ext>
                </a:extLst>
              </a:tr>
              <a:tr h="341194">
                <a:tc>
                  <a:txBody>
                    <a:bodyPr/>
                    <a:lstStyle/>
                    <a:p>
                      <a:pPr lvl="0" algn="ctr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latin typeface="Arial" pitchFamily="34"/>
                        </a:rPr>
                        <a:t>327</a:t>
                      </a:r>
                    </a:p>
                  </a:txBody>
                  <a:tcPr marL="7616" marR="7616" marT="7616" marB="0" anchor="ctr">
                    <a:lnL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latin typeface="Arial" pitchFamily="34"/>
                        </a:rPr>
                        <a:t>356</a:t>
                      </a:r>
                    </a:p>
                  </a:txBody>
                  <a:tcPr marL="7616" marR="7616" marT="7616" marB="0" anchor="ctr">
                    <a:lnL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fontAlgn="ctr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latin typeface="Arial" pitchFamily="34"/>
                        </a:rPr>
                        <a:t>404</a:t>
                      </a:r>
                    </a:p>
                  </a:txBody>
                  <a:tcPr marL="7616" marR="7616" marT="7616" marB="0" anchor="ctr">
                    <a:lnL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fontAlgn="ctr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latin typeface="Arial" pitchFamily="34"/>
                        </a:rPr>
                        <a:t>198</a:t>
                      </a:r>
                    </a:p>
                  </a:txBody>
                  <a:tcPr marL="7616" marR="7616" marT="7616" marB="0" anchor="ctr">
                    <a:lnL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fontAlgn="ctr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latin typeface="Arial" pitchFamily="34"/>
                        </a:rPr>
                        <a:t>27</a:t>
                      </a:r>
                    </a:p>
                  </a:txBody>
                  <a:tcPr marL="7616" marR="7616" marT="7616" marB="0" anchor="ctr">
                    <a:lnL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fontAlgn="ctr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latin typeface="Arial" pitchFamily="34"/>
                        </a:rPr>
                        <a:t>42</a:t>
                      </a:r>
                    </a:p>
                  </a:txBody>
                  <a:tcPr marL="7616" marR="7616" marT="7616" marB="0" anchor="ctr">
                    <a:lnL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fontAlgn="ctr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latin typeface="Arial" pitchFamily="34"/>
                        </a:rPr>
                        <a:t>167</a:t>
                      </a:r>
                    </a:p>
                  </a:txBody>
                  <a:tcPr marL="7616" marR="7616" marT="7616" marB="0" anchor="ctr">
                    <a:lnL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fontAlgn="ctr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latin typeface="Arial" pitchFamily="34"/>
                        </a:rPr>
                        <a:t>11</a:t>
                      </a:r>
                    </a:p>
                  </a:txBody>
                  <a:tcPr marL="7616" marR="7616" marT="7616" marB="0" anchor="ctr">
                    <a:lnL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fontAlgn="ctr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latin typeface="Arial" pitchFamily="34"/>
                        </a:rPr>
                        <a:t>202</a:t>
                      </a:r>
                    </a:p>
                  </a:txBody>
                  <a:tcPr marL="7616" marR="7616" marT="7616" marB="0" anchor="ctr">
                    <a:lnL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57917172"/>
                  </a:ext>
                </a:extLst>
              </a:tr>
              <a:tr h="341194">
                <a:tc>
                  <a:txBody>
                    <a:bodyPr/>
                    <a:lstStyle/>
                    <a:p>
                      <a:pPr lvl="0" algn="ctr" fontAlgn="ctr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latin typeface="Arial" pitchFamily="34"/>
                        </a:rPr>
                        <a:t>66%</a:t>
                      </a:r>
                    </a:p>
                  </a:txBody>
                  <a:tcPr marL="7616" marR="7616" marT="7616" marB="0" anchor="ctr">
                    <a:lnL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fontAlgn="ctr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latin typeface="Arial" pitchFamily="34"/>
                        </a:rPr>
                        <a:t>59%</a:t>
                      </a:r>
                    </a:p>
                  </a:txBody>
                  <a:tcPr marL="7616" marR="7616" marT="7616" marB="0" anchor="ctr">
                    <a:lnL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1D1D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fontAlgn="ctr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latin typeface="Arial" pitchFamily="34"/>
                        </a:rPr>
                        <a:t>69%</a:t>
                      </a:r>
                    </a:p>
                  </a:txBody>
                  <a:tcPr marL="7616" marR="7616" marT="7616" marB="0" anchor="ctr">
                    <a:lnL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fontAlgn="ctr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latin typeface="Arial" pitchFamily="34"/>
                        </a:rPr>
                        <a:t>61%</a:t>
                      </a:r>
                    </a:p>
                  </a:txBody>
                  <a:tcPr marL="7616" marR="7616" marT="7616" marB="0" anchor="ctr">
                    <a:lnL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fontAlgn="ctr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latin typeface="Arial" pitchFamily="34"/>
                        </a:rPr>
                        <a:t>59%</a:t>
                      </a:r>
                    </a:p>
                  </a:txBody>
                  <a:tcPr marL="7616" marR="7616" marT="7616" marB="0" anchor="ctr">
                    <a:lnL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fontAlgn="ctr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latin typeface="Arial" pitchFamily="34"/>
                        </a:rPr>
                        <a:t>60%</a:t>
                      </a:r>
                    </a:p>
                  </a:txBody>
                  <a:tcPr marL="7616" marR="7616" marT="7616" marB="0" anchor="ctr">
                    <a:lnL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fontAlgn="ctr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latin typeface="Arial" pitchFamily="34"/>
                        </a:rPr>
                        <a:t>66%</a:t>
                      </a:r>
                    </a:p>
                  </a:txBody>
                  <a:tcPr marL="7616" marR="7616" marT="7616" marB="0" anchor="ctr">
                    <a:lnL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fontAlgn="ctr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latin typeface="Arial" pitchFamily="34"/>
                        </a:rPr>
                        <a:t>64%</a:t>
                      </a:r>
                    </a:p>
                  </a:txBody>
                  <a:tcPr marL="7616" marR="7616" marT="7616" marB="0" anchor="ctr">
                    <a:lnL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fontAlgn="ctr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latin typeface="Arial" pitchFamily="34"/>
                        </a:rPr>
                        <a:t>65%</a:t>
                      </a:r>
                    </a:p>
                  </a:txBody>
                  <a:tcPr marL="7616" marR="7616" marT="7616" marB="0" anchor="ctr">
                    <a:lnL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7376286"/>
                  </a:ext>
                </a:extLst>
              </a:tr>
              <a:tr h="341194">
                <a:tc>
                  <a:txBody>
                    <a:bodyPr/>
                    <a:lstStyle/>
                    <a:p>
                      <a:pPr lvl="0" algn="ctr" fontAlgn="ctr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latin typeface="Arial" pitchFamily="34"/>
                        </a:rPr>
                        <a:t>24%</a:t>
                      </a:r>
                    </a:p>
                  </a:txBody>
                  <a:tcPr marL="7616" marR="7616" marT="7616" marB="0" anchor="ctr">
                    <a:lnL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fontAlgn="ctr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latin typeface="Arial" pitchFamily="34"/>
                        </a:rPr>
                        <a:t>32%</a:t>
                      </a:r>
                    </a:p>
                  </a:txBody>
                  <a:tcPr marL="7616" marR="7616" marT="7616" marB="0" anchor="ctr">
                    <a:lnL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E5E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fontAlgn="ctr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latin typeface="Arial" pitchFamily="34"/>
                        </a:rPr>
                        <a:t>25%</a:t>
                      </a:r>
                    </a:p>
                  </a:txBody>
                  <a:tcPr marL="7616" marR="7616" marT="7616" marB="0" anchor="ctr">
                    <a:lnL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fontAlgn="ctr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latin typeface="Arial" pitchFamily="34"/>
                        </a:rPr>
                        <a:t>32%</a:t>
                      </a:r>
                    </a:p>
                  </a:txBody>
                  <a:tcPr marL="7616" marR="7616" marT="7616" marB="0" anchor="ctr">
                    <a:lnL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E5E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fontAlgn="ctr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latin typeface="Arial" pitchFamily="34"/>
                        </a:rPr>
                        <a:t>19%</a:t>
                      </a:r>
                    </a:p>
                  </a:txBody>
                  <a:tcPr marL="7616" marR="7616" marT="7616" marB="0" anchor="ctr">
                    <a:lnL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fontAlgn="ctr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latin typeface="Arial" pitchFamily="34"/>
                        </a:rPr>
                        <a:t>36%</a:t>
                      </a:r>
                    </a:p>
                  </a:txBody>
                  <a:tcPr marL="7616" marR="7616" marT="7616" marB="0" anchor="ctr">
                    <a:lnL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fontAlgn="ctr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latin typeface="Arial" pitchFamily="34"/>
                        </a:rPr>
                        <a:t>29%</a:t>
                      </a:r>
                    </a:p>
                  </a:txBody>
                  <a:tcPr marL="7616" marR="7616" marT="7616" marB="0" anchor="ctr">
                    <a:lnL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fontAlgn="ctr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latin typeface="Arial" pitchFamily="34"/>
                        </a:rPr>
                        <a:t>36%</a:t>
                      </a:r>
                    </a:p>
                  </a:txBody>
                  <a:tcPr marL="7616" marR="7616" marT="7616" marB="0" anchor="ctr">
                    <a:lnL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fontAlgn="ctr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latin typeface="Arial" pitchFamily="34"/>
                        </a:rPr>
                        <a:t>28%</a:t>
                      </a:r>
                    </a:p>
                  </a:txBody>
                  <a:tcPr marL="7616" marR="7616" marT="7616" marB="0" anchor="ctr">
                    <a:lnL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9285747"/>
                  </a:ext>
                </a:extLst>
              </a:tr>
              <a:tr h="341194">
                <a:tc>
                  <a:txBody>
                    <a:bodyPr/>
                    <a:lstStyle/>
                    <a:p>
                      <a:pPr lvl="0" algn="ctr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latin typeface="Arial" pitchFamily="34"/>
                        </a:rPr>
                        <a:t>8%</a:t>
                      </a:r>
                    </a:p>
                  </a:txBody>
                  <a:tcPr marL="7616" marR="7616" marT="7616" marB="0" anchor="ctr">
                    <a:lnL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fontAlgn="ctr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latin typeface="Arial" pitchFamily="34"/>
                        </a:rPr>
                        <a:t>8%</a:t>
                      </a:r>
                    </a:p>
                  </a:txBody>
                  <a:tcPr marL="7616" marR="7616" marT="7616" marB="0" anchor="ctr">
                    <a:lnL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fontAlgn="ctr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latin typeface="Arial" pitchFamily="34"/>
                        </a:rPr>
                        <a:t>5%</a:t>
                      </a:r>
                    </a:p>
                  </a:txBody>
                  <a:tcPr marL="7616" marR="7616" marT="7616" marB="0" anchor="ctr">
                    <a:lnL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fontAlgn="ctr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latin typeface="Arial" pitchFamily="34"/>
                        </a:rPr>
                        <a:t>7%</a:t>
                      </a:r>
                    </a:p>
                  </a:txBody>
                  <a:tcPr marL="7616" marR="7616" marT="7616" marB="0" anchor="ctr">
                    <a:lnL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fontAlgn="ctr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latin typeface="Arial" pitchFamily="34"/>
                        </a:rPr>
                        <a:t>19%</a:t>
                      </a:r>
                    </a:p>
                  </a:txBody>
                  <a:tcPr marL="7616" marR="7616" marT="7616" marB="0" anchor="ctr">
                    <a:lnL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fontAlgn="ctr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latin typeface="Arial" pitchFamily="34"/>
                        </a:rPr>
                        <a:t>5%</a:t>
                      </a:r>
                    </a:p>
                  </a:txBody>
                  <a:tcPr marL="7616" marR="7616" marT="7616" marB="0" anchor="ctr">
                    <a:lnL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fontAlgn="ctr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latin typeface="Arial" pitchFamily="34"/>
                        </a:rPr>
                        <a:t>5%</a:t>
                      </a:r>
                    </a:p>
                  </a:txBody>
                  <a:tcPr marL="7616" marR="7616" marT="7616" marB="0" anchor="ctr">
                    <a:lnL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fontAlgn="ctr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latin typeface="Arial" pitchFamily="34"/>
                        </a:rPr>
                        <a:t>0%</a:t>
                      </a:r>
                    </a:p>
                  </a:txBody>
                  <a:tcPr marL="7616" marR="7616" marT="7616" marB="0" anchor="ctr">
                    <a:lnL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fontAlgn="ctr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latin typeface="Arial" pitchFamily="34"/>
                        </a:rPr>
                        <a:t>5%</a:t>
                      </a:r>
                    </a:p>
                  </a:txBody>
                  <a:tcPr marL="7616" marR="7616" marT="7616" marB="0" anchor="ctr">
                    <a:lnL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2842607"/>
                  </a:ext>
                </a:extLst>
              </a:tr>
              <a:tr h="341194">
                <a:tc>
                  <a:txBody>
                    <a:bodyPr/>
                    <a:lstStyle/>
                    <a:p>
                      <a:pPr lvl="0" algn="ctr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latin typeface="Arial" pitchFamily="34"/>
                        </a:rPr>
                        <a:t>2%</a:t>
                      </a:r>
                    </a:p>
                  </a:txBody>
                  <a:tcPr marL="7616" marR="7616" marT="7616" marB="0" anchor="ctr">
                    <a:lnL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fontAlgn="ctr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latin typeface="Arial" pitchFamily="34"/>
                        </a:rPr>
                        <a:t>1%</a:t>
                      </a:r>
                    </a:p>
                  </a:txBody>
                  <a:tcPr marL="7616" marR="7616" marT="7616" marB="0" anchor="ctr">
                    <a:lnL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fontAlgn="ctr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latin typeface="Arial" pitchFamily="34"/>
                        </a:rPr>
                        <a:t>1%</a:t>
                      </a:r>
                    </a:p>
                  </a:txBody>
                  <a:tcPr marL="7616" marR="7616" marT="7616" marB="0" anchor="ctr">
                    <a:lnL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fontAlgn="ctr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latin typeface="Arial" pitchFamily="34"/>
                        </a:rPr>
                        <a:t>1%</a:t>
                      </a:r>
                    </a:p>
                  </a:txBody>
                  <a:tcPr marL="7616" marR="7616" marT="7616" marB="0" anchor="ctr">
                    <a:lnL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fontAlgn="ctr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latin typeface="Arial" pitchFamily="34"/>
                        </a:rPr>
                        <a:t>4%</a:t>
                      </a:r>
                    </a:p>
                  </a:txBody>
                  <a:tcPr marL="7616" marR="7616" marT="7616" marB="0" anchor="ctr">
                    <a:lnL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fontAlgn="ctr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latin typeface="Arial" pitchFamily="34"/>
                        </a:rPr>
                        <a:t>0%</a:t>
                      </a:r>
                    </a:p>
                  </a:txBody>
                  <a:tcPr marL="7616" marR="7616" marT="7616" marB="0" anchor="ctr">
                    <a:lnL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fontAlgn="ctr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latin typeface="Arial" pitchFamily="34"/>
                        </a:rPr>
                        <a:t>0%</a:t>
                      </a:r>
                    </a:p>
                  </a:txBody>
                  <a:tcPr marL="7616" marR="7616" marT="7616" marB="0" anchor="ctr">
                    <a:lnL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fontAlgn="ctr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latin typeface="Arial" pitchFamily="34"/>
                        </a:rPr>
                        <a:t>0%</a:t>
                      </a:r>
                    </a:p>
                  </a:txBody>
                  <a:tcPr marL="7616" marR="7616" marT="7616" marB="0" anchor="ctr">
                    <a:lnL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fontAlgn="ctr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latin typeface="Arial" pitchFamily="34"/>
                        </a:rPr>
                        <a:t>1%</a:t>
                      </a:r>
                    </a:p>
                  </a:txBody>
                  <a:tcPr marL="7616" marR="7616" marT="7616" marB="0" anchor="ctr">
                    <a:lnL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741295"/>
                  </a:ext>
                </a:extLst>
              </a:tr>
              <a:tr h="341194">
                <a:tc>
                  <a:txBody>
                    <a:bodyPr/>
                    <a:lstStyle/>
                    <a:p>
                      <a:pPr lvl="0" algn="ctr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latin typeface="Arial" pitchFamily="34"/>
                        </a:rPr>
                        <a:t>100%</a:t>
                      </a:r>
                    </a:p>
                  </a:txBody>
                  <a:tcPr marL="7616" marR="7616" marT="7616" marB="0" anchor="ctr">
                    <a:lnL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fontAlgn="ctr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latin typeface="Arial" pitchFamily="34"/>
                        </a:rPr>
                        <a:t>100%</a:t>
                      </a:r>
                    </a:p>
                  </a:txBody>
                  <a:tcPr marL="7616" marR="7616" marT="7616" marB="0" anchor="ctr">
                    <a:lnL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fontAlgn="ctr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latin typeface="Arial" pitchFamily="34"/>
                        </a:rPr>
                        <a:t>100%</a:t>
                      </a:r>
                    </a:p>
                  </a:txBody>
                  <a:tcPr marL="7616" marR="7616" marT="7616" marB="0" anchor="ctr">
                    <a:lnL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fontAlgn="ctr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latin typeface="Arial" pitchFamily="34"/>
                        </a:rPr>
                        <a:t>100%</a:t>
                      </a:r>
                    </a:p>
                  </a:txBody>
                  <a:tcPr marL="7616" marR="7616" marT="7616" marB="0" anchor="ctr">
                    <a:lnL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fontAlgn="ctr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latin typeface="Arial" pitchFamily="34"/>
                        </a:rPr>
                        <a:t>100%</a:t>
                      </a:r>
                    </a:p>
                  </a:txBody>
                  <a:tcPr marL="7616" marR="7616" marT="7616" marB="0" anchor="ctr">
                    <a:lnL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fontAlgn="ctr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latin typeface="Arial" pitchFamily="34"/>
                        </a:rPr>
                        <a:t>100%</a:t>
                      </a:r>
                    </a:p>
                  </a:txBody>
                  <a:tcPr marL="7616" marR="7616" marT="7616" marB="0" anchor="ctr">
                    <a:lnL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fontAlgn="ctr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latin typeface="Arial" pitchFamily="34"/>
                        </a:rPr>
                        <a:t>100%</a:t>
                      </a:r>
                    </a:p>
                  </a:txBody>
                  <a:tcPr marL="7616" marR="7616" marT="7616" marB="0" anchor="ctr">
                    <a:lnL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fontAlgn="ctr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latin typeface="Arial" pitchFamily="34"/>
                        </a:rPr>
                        <a:t>100%</a:t>
                      </a:r>
                    </a:p>
                  </a:txBody>
                  <a:tcPr marL="7616" marR="7616" marT="7616" marB="0" anchor="ctr">
                    <a:lnL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latin typeface="Arial" pitchFamily="34"/>
                        </a:rPr>
                        <a:t>100%</a:t>
                      </a:r>
                    </a:p>
                  </a:txBody>
                  <a:tcPr marL="7616" marR="7616" marT="7616" marB="0" anchor="ctr">
                    <a:lnL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11629523"/>
                  </a:ext>
                </a:extLst>
              </a:tr>
            </a:tbl>
          </a:graphicData>
        </a:graphic>
      </p:graphicFrame>
      <p:graphicFrame>
        <p:nvGraphicFramePr>
          <p:cNvPr id="3" name="Tabela 2">
            <a:extLst>
              <a:ext uri="{FF2B5EF4-FFF2-40B4-BE49-F238E27FC236}">
                <a16:creationId xmlns:a16="http://schemas.microsoft.com/office/drawing/2014/main" id="{BDCB1BAC-BAD7-4642-93A3-1AA1A43A5E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0180461"/>
              </p:ext>
            </p:extLst>
          </p:nvPr>
        </p:nvGraphicFramePr>
        <p:xfrm>
          <a:off x="135653" y="3201397"/>
          <a:ext cx="1819271" cy="2047164"/>
        </p:xfrm>
        <a:graphic>
          <a:graphicData uri="http://schemas.openxmlformats.org/drawingml/2006/table">
            <a:tbl>
              <a:tblPr>
                <a:effectLst/>
              </a:tblPr>
              <a:tblGrid>
                <a:gridCol w="1819271">
                  <a:extLst>
                    <a:ext uri="{9D8B030D-6E8A-4147-A177-3AD203B41FA5}">
                      <a16:colId xmlns:a16="http://schemas.microsoft.com/office/drawing/2014/main" val="3823017249"/>
                    </a:ext>
                  </a:extLst>
                </a:gridCol>
              </a:tblGrid>
              <a:tr h="341194">
                <a:tc>
                  <a:txBody>
                    <a:bodyPr/>
                    <a:lstStyle/>
                    <a:p>
                      <a:pPr lvl="0" algn="l" fontAlgn="t"/>
                      <a:r>
                        <a:rPr lang="pl-PL" sz="1000" b="1" i="0" u="none" strike="noStrike">
                          <a:solidFill>
                            <a:srgbClr val="FFFFFF"/>
                          </a:solidFill>
                          <a:latin typeface="Calibri" pitchFamily="34"/>
                        </a:rPr>
                        <a:t>N=</a:t>
                      </a:r>
                    </a:p>
                  </a:txBody>
                  <a:tcPr marL="7616" marR="7616" marT="7616" marB="0">
                    <a:lnL w="190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14E7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5684160"/>
                  </a:ext>
                </a:extLst>
              </a:tr>
              <a:tr h="341194">
                <a:tc>
                  <a:txBody>
                    <a:bodyPr/>
                    <a:lstStyle/>
                    <a:p>
                      <a:pPr lvl="0" algn="l" fontAlgn="t"/>
                      <a:r>
                        <a:rPr lang="pl-PL" sz="1000" b="1" i="0" u="none" strike="noStrike" dirty="0">
                          <a:solidFill>
                            <a:srgbClr val="FFFFFF"/>
                          </a:solidFill>
                          <a:latin typeface="Calibri" pitchFamily="34"/>
                        </a:rPr>
                        <a:t>Zdecydowanie nie</a:t>
                      </a:r>
                    </a:p>
                  </a:txBody>
                  <a:tcPr marL="7616" marR="7616" marT="7616" marB="0">
                    <a:lnL w="190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14E7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1175273"/>
                  </a:ext>
                </a:extLst>
              </a:tr>
              <a:tr h="341194">
                <a:tc>
                  <a:txBody>
                    <a:bodyPr/>
                    <a:lstStyle/>
                    <a:p>
                      <a:pPr lvl="0" algn="l" fontAlgn="t"/>
                      <a:r>
                        <a:rPr lang="pl-PL" sz="1000" b="1" i="0" u="none" strike="noStrike">
                          <a:solidFill>
                            <a:srgbClr val="FFFFFF"/>
                          </a:solidFill>
                          <a:latin typeface="Calibri" pitchFamily="34"/>
                        </a:rPr>
                        <a:t>Raczej nie</a:t>
                      </a:r>
                    </a:p>
                  </a:txBody>
                  <a:tcPr marL="7616" marR="7616" marT="7616" marB="0">
                    <a:lnL w="190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14E7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9888931"/>
                  </a:ext>
                </a:extLst>
              </a:tr>
              <a:tr h="341194">
                <a:tc>
                  <a:txBody>
                    <a:bodyPr/>
                    <a:lstStyle/>
                    <a:p>
                      <a:pPr lvl="0" algn="l" fontAlgn="t"/>
                      <a:r>
                        <a:rPr lang="pl-PL" sz="1000" b="1" i="0" u="none" strike="noStrike">
                          <a:solidFill>
                            <a:srgbClr val="FFFFFF"/>
                          </a:solidFill>
                          <a:latin typeface="Calibri" pitchFamily="34"/>
                        </a:rPr>
                        <a:t>Raczej tak</a:t>
                      </a:r>
                    </a:p>
                  </a:txBody>
                  <a:tcPr marL="7616" marR="7616" marT="7616" marB="0">
                    <a:lnL w="190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14E7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0648915"/>
                  </a:ext>
                </a:extLst>
              </a:tr>
              <a:tr h="341194">
                <a:tc>
                  <a:txBody>
                    <a:bodyPr/>
                    <a:lstStyle/>
                    <a:p>
                      <a:pPr lvl="0" algn="l" fontAlgn="t"/>
                      <a:r>
                        <a:rPr lang="pl-PL" sz="1000" b="1" i="0" u="none" strike="noStrike">
                          <a:solidFill>
                            <a:srgbClr val="FFFFFF"/>
                          </a:solidFill>
                          <a:latin typeface="Calibri" pitchFamily="34"/>
                        </a:rPr>
                        <a:t>Zdecydowanie tak</a:t>
                      </a:r>
                    </a:p>
                  </a:txBody>
                  <a:tcPr marL="7616" marR="7616" marT="7616" marB="0">
                    <a:lnL w="190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14E7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3309518"/>
                  </a:ext>
                </a:extLst>
              </a:tr>
              <a:tr h="341194">
                <a:tc>
                  <a:txBody>
                    <a:bodyPr/>
                    <a:lstStyle/>
                    <a:p>
                      <a:pPr lvl="0" algn="l" fontAlgn="t"/>
                      <a:r>
                        <a:rPr lang="pl-PL" sz="1000" b="1" i="0" u="none" strike="noStrike" dirty="0">
                          <a:solidFill>
                            <a:srgbClr val="FFFFFF"/>
                          </a:solidFill>
                          <a:latin typeface="Calibri" pitchFamily="34"/>
                        </a:rPr>
                        <a:t>RAZEM</a:t>
                      </a:r>
                    </a:p>
                  </a:txBody>
                  <a:tcPr marL="7616" marR="7616" marT="7616" marB="0">
                    <a:lnL w="190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14E7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4659975"/>
                  </a:ext>
                </a:extLst>
              </a:tr>
            </a:tbl>
          </a:graphicData>
        </a:graphic>
      </p:graphicFrame>
      <p:sp>
        <p:nvSpPr>
          <p:cNvPr id="4" name="pole tekstowe 14">
            <a:extLst>
              <a:ext uri="{FF2B5EF4-FFF2-40B4-BE49-F238E27FC236}">
                <a16:creationId xmlns:a16="http://schemas.microsoft.com/office/drawing/2014/main" id="{1A065C76-F74A-4FFC-B8E3-8B129A1005B0}"/>
              </a:ext>
            </a:extLst>
          </p:cNvPr>
          <p:cNvSpPr txBox="1"/>
          <p:nvPr/>
        </p:nvSpPr>
        <p:spPr>
          <a:xfrm>
            <a:off x="135653" y="5883288"/>
            <a:ext cx="11750753" cy="400110"/>
          </a:xfrm>
          <a:prstGeom prst="rect">
            <a:avLst/>
          </a:prstGeom>
          <a:solidFill>
            <a:srgbClr val="FFC000"/>
          </a:solidFill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000" b="0" i="0" u="none" strike="noStrike" kern="1200" cap="none" spc="0" baseline="0" dirty="0">
                <a:solidFill>
                  <a:srgbClr val="002060"/>
                </a:solidFill>
                <a:uFillTx/>
                <a:latin typeface="Calibri"/>
              </a:rPr>
              <a:t>Wyborcy, niezależnie od barw partyjnych, nie oczekują specjalnych przywilejów emerytalnych dla artystów.</a:t>
            </a:r>
          </a:p>
        </p:txBody>
      </p:sp>
      <p:sp>
        <p:nvSpPr>
          <p:cNvPr id="5" name="Prostokąt 19">
            <a:extLst>
              <a:ext uri="{FF2B5EF4-FFF2-40B4-BE49-F238E27FC236}">
                <a16:creationId xmlns:a16="http://schemas.microsoft.com/office/drawing/2014/main" id="{A0AEE57A-707C-4324-9068-6BE73A312C86}"/>
              </a:ext>
            </a:extLst>
          </p:cNvPr>
          <p:cNvSpPr/>
          <p:nvPr/>
        </p:nvSpPr>
        <p:spPr>
          <a:xfrm>
            <a:off x="303754" y="535234"/>
            <a:ext cx="11614178" cy="830997"/>
          </a:xfrm>
          <a:prstGeom prst="rect">
            <a:avLst/>
          </a:prstGeom>
          <a:solidFill>
            <a:srgbClr val="F2F2F2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400" b="1" i="0" u="none" strike="noStrike" kern="1200" cap="none" spc="0" baseline="0">
                <a:solidFill>
                  <a:srgbClr val="000000"/>
                </a:solidFill>
                <a:uFillTx/>
                <a:latin typeface="Calibri" pitchFamily="34"/>
                <a:ea typeface="Calibri" pitchFamily="34"/>
              </a:rPr>
              <a:t>Czy uważasz, że artyści powinni dostać specjalne, lepsze niż reszta polskich obywateli, przywileje emerytalne?</a:t>
            </a:r>
            <a:endParaRPr lang="pl-PL" sz="2400" b="1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369758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23">
            <a:extLst>
              <a:ext uri="{FF2B5EF4-FFF2-40B4-BE49-F238E27FC236}">
                <a16:creationId xmlns:a16="http://schemas.microsoft.com/office/drawing/2014/main" id="{1A62C5B0-74D2-4486-8288-F8C24BD36829}"/>
              </a:ext>
            </a:extLst>
          </p:cNvPr>
          <p:cNvSpPr/>
          <p:nvPr/>
        </p:nvSpPr>
        <p:spPr>
          <a:xfrm>
            <a:off x="300996" y="563792"/>
            <a:ext cx="11590007" cy="830997"/>
          </a:xfrm>
          <a:prstGeom prst="rect">
            <a:avLst/>
          </a:prstGeom>
          <a:solidFill>
            <a:srgbClr val="F2F2F2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400" b="1" i="0" u="none" strike="noStrike" kern="1200" cap="none" spc="0" baseline="0">
                <a:solidFill>
                  <a:srgbClr val="000000"/>
                </a:solidFill>
                <a:uFillTx/>
                <a:latin typeface="Calibri" pitchFamily="34"/>
                <a:ea typeface="Calibri" pitchFamily="34"/>
              </a:rPr>
              <a:t>Czy specjalne dodatkowe przywileje dla artystów powinny być dożywotnie czy jedynie na czas COVID?</a:t>
            </a:r>
            <a:endParaRPr lang="pl-PL" sz="2400" b="1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4" name="pole tekstowe 14">
            <a:extLst>
              <a:ext uri="{FF2B5EF4-FFF2-40B4-BE49-F238E27FC236}">
                <a16:creationId xmlns:a16="http://schemas.microsoft.com/office/drawing/2014/main" id="{A2C80FBF-9051-4F66-A71E-B76B3484C911}"/>
              </a:ext>
            </a:extLst>
          </p:cNvPr>
          <p:cNvSpPr txBox="1"/>
          <p:nvPr/>
        </p:nvSpPr>
        <p:spPr>
          <a:xfrm>
            <a:off x="300996" y="5900742"/>
            <a:ext cx="11744751" cy="400110"/>
          </a:xfrm>
          <a:prstGeom prst="rect">
            <a:avLst/>
          </a:prstGeom>
          <a:solidFill>
            <a:srgbClr val="FFC000"/>
          </a:solidFill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000" b="0" i="0" u="none" strike="noStrike" kern="1200" cap="none" spc="0" baseline="0">
                <a:solidFill>
                  <a:srgbClr val="002060"/>
                </a:solidFill>
                <a:uFillTx/>
                <a:latin typeface="Calibri"/>
              </a:rPr>
              <a:t>Większość społeczeństwa nie chce przyznawać dodatkowych przywilejów artystom.</a:t>
            </a:r>
          </a:p>
        </p:txBody>
      </p:sp>
      <p:pic>
        <p:nvPicPr>
          <p:cNvPr id="5" name="Obraz 3" descr="Obraz zawierający tekst, wyroby metalowe, sprzęt&#10;&#10;Opis wygenerowany automatycznie">
            <a:extLst>
              <a:ext uri="{FF2B5EF4-FFF2-40B4-BE49-F238E27FC236}">
                <a16:creationId xmlns:a16="http://schemas.microsoft.com/office/drawing/2014/main" id="{A93D204D-9079-4C0C-A35F-2EAC7EE14E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5442" y="1638559"/>
            <a:ext cx="3476685" cy="3476685"/>
          </a:xfrm>
          <a:prstGeom prst="rect">
            <a:avLst/>
          </a:prstGeom>
          <a:noFill/>
          <a:ln cap="flat">
            <a:noFill/>
          </a:ln>
        </p:spPr>
      </p:pic>
      <p:graphicFrame>
        <p:nvGraphicFramePr>
          <p:cNvPr id="6" name="Wykres 5">
            <a:extLst>
              <a:ext uri="{FF2B5EF4-FFF2-40B4-BE49-F238E27FC236}">
                <a16:creationId xmlns:a16="http://schemas.microsoft.com/office/drawing/2014/main" id="{E8BB86CD-5A06-4F8B-A436-B81C7600396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50549095"/>
              </p:ext>
            </p:extLst>
          </p:nvPr>
        </p:nvGraphicFramePr>
        <p:xfrm>
          <a:off x="-409067" y="1866827"/>
          <a:ext cx="8985508" cy="19453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1">
            <a:extLst>
              <a:ext uri="{FF2B5EF4-FFF2-40B4-BE49-F238E27FC236}">
                <a16:creationId xmlns:a16="http://schemas.microsoft.com/office/drawing/2014/main" id="{EC8820D2-DE9F-4C88-A96F-C83C9BBD9334}"/>
              </a:ext>
            </a:extLst>
          </p:cNvPr>
          <p:cNvSpPr txBox="1"/>
          <p:nvPr/>
        </p:nvSpPr>
        <p:spPr>
          <a:xfrm>
            <a:off x="4960884" y="1863652"/>
            <a:ext cx="6453836" cy="350861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03" tIns="45701" rIns="91403" bIns="45701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000" b="1" i="0" u="sng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Nota metodologiczna: </a:t>
            </a:r>
          </a:p>
          <a:p>
            <a:pPr marL="0" marR="0" lvl="0" indent="0" algn="just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2000" b="1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just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b="1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Badanie na panelu Internetowym. </a:t>
            </a:r>
          </a:p>
          <a:p>
            <a:pPr marL="0" marR="0" lvl="0" indent="0" algn="just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b="1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Próba ogólnopolska licząca N=2240 osób w wieku od 18 lat wzwyż. </a:t>
            </a:r>
          </a:p>
          <a:p>
            <a:pPr marL="0" marR="0" lvl="0" indent="0" algn="just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b="1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Struktura próby dobrana wg reprezentacji w populacji dla płci, wieku i wielkości miejscowości zamieszkania. </a:t>
            </a:r>
            <a:br>
              <a:rPr lang="pl-PL" b="1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</a:br>
            <a:endParaRPr lang="pl-PL" b="1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just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b="1" i="0" u="sng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Metoda</a:t>
            </a:r>
            <a:r>
              <a:rPr lang="pl-PL" b="1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: CAWI. </a:t>
            </a:r>
          </a:p>
          <a:p>
            <a:pPr marL="0" marR="0" lvl="0" indent="0" algn="just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b="1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just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b="1" i="0" u="sng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Termin realizacji: </a:t>
            </a:r>
            <a:r>
              <a:rPr lang="pl-PL" b="1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29 stycznia – 2 lutego 2021 roku.</a:t>
            </a:r>
          </a:p>
          <a:p>
            <a:pPr marL="0" marR="0" lvl="0" indent="0" algn="just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2000" b="1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3" name="Symbol zastępczy zawartości 4" descr="Obraz zawierający niebo, samolot, zewnętrzne, latanie&#10;&#10;Opis wygenerowany automatycznie">
            <a:extLst>
              <a:ext uri="{FF2B5EF4-FFF2-40B4-BE49-F238E27FC236}">
                <a16:creationId xmlns:a16="http://schemas.microsoft.com/office/drawing/2014/main" id="{2676E4CB-72F6-4E67-A354-E098430291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217" y="1784754"/>
            <a:ext cx="4384657" cy="3288491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9">
            <a:extLst>
              <a:ext uri="{FF2B5EF4-FFF2-40B4-BE49-F238E27FC236}">
                <a16:creationId xmlns:a16="http://schemas.microsoft.com/office/drawing/2014/main" id="{AAFB8D63-FACC-4DE2-BFB5-62C3AFE0B644}"/>
              </a:ext>
            </a:extLst>
          </p:cNvPr>
          <p:cNvSpPr/>
          <p:nvPr/>
        </p:nvSpPr>
        <p:spPr>
          <a:xfrm>
            <a:off x="396725" y="536583"/>
            <a:ext cx="11433914" cy="461665"/>
          </a:xfrm>
          <a:prstGeom prst="rect">
            <a:avLst/>
          </a:prstGeom>
          <a:solidFill>
            <a:srgbClr val="F2F2F2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400" b="1" i="0" u="none" strike="noStrike" kern="1200" cap="none" spc="0" baseline="0" dirty="0">
                <a:solidFill>
                  <a:srgbClr val="000000"/>
                </a:solidFill>
                <a:uFillTx/>
                <a:latin typeface="Calibri" pitchFamily="34"/>
                <a:ea typeface="Calibri" pitchFamily="34"/>
              </a:rPr>
              <a:t>Czy Ty osobiście lub firma w której pracujesz korzystały z tarczy antykryzysowej?</a:t>
            </a:r>
            <a:endParaRPr lang="pl-PL" sz="2400" b="1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  <p:cxnSp>
        <p:nvCxnSpPr>
          <p:cNvPr id="3" name="Łącznik prostoliniowy 3">
            <a:extLst>
              <a:ext uri="{FF2B5EF4-FFF2-40B4-BE49-F238E27FC236}">
                <a16:creationId xmlns:a16="http://schemas.microsoft.com/office/drawing/2014/main" id="{E4A536B3-CD95-4CE8-A732-81EDA1B555A3}"/>
              </a:ext>
            </a:extLst>
          </p:cNvPr>
          <p:cNvCxnSpPr/>
          <p:nvPr/>
        </p:nvCxnSpPr>
        <p:spPr>
          <a:xfrm>
            <a:off x="1773295" y="5122925"/>
            <a:ext cx="8680857" cy="0"/>
          </a:xfrm>
          <a:prstGeom prst="straightConnector1">
            <a:avLst/>
          </a:prstGeom>
          <a:noFill/>
          <a:ln w="6345" cap="flat">
            <a:solidFill>
              <a:srgbClr val="BFBFBF"/>
            </a:solidFill>
            <a:prstDash val="solid"/>
            <a:miter/>
          </a:ln>
        </p:spPr>
      </p:cxnSp>
      <p:graphicFrame>
        <p:nvGraphicFramePr>
          <p:cNvPr id="4" name="Wykres 13">
            <a:extLst>
              <a:ext uri="{FF2B5EF4-FFF2-40B4-BE49-F238E27FC236}">
                <a16:creationId xmlns:a16="http://schemas.microsoft.com/office/drawing/2014/main" id="{722CB493-C5F7-4031-8ADD-EF1ED00433B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12987654"/>
              </p:ext>
            </p:extLst>
          </p:nvPr>
        </p:nvGraphicFramePr>
        <p:xfrm>
          <a:off x="361361" y="1783953"/>
          <a:ext cx="4497320" cy="27837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pole tekstowe 4">
            <a:extLst>
              <a:ext uri="{FF2B5EF4-FFF2-40B4-BE49-F238E27FC236}">
                <a16:creationId xmlns:a16="http://schemas.microsoft.com/office/drawing/2014/main" id="{9B207026-E43B-4FEE-A9B3-34D1F08FAF5B}"/>
              </a:ext>
            </a:extLst>
          </p:cNvPr>
          <p:cNvSpPr txBox="1"/>
          <p:nvPr/>
        </p:nvSpPr>
        <p:spPr>
          <a:xfrm>
            <a:off x="363409" y="5871007"/>
            <a:ext cx="11433913" cy="400110"/>
          </a:xfrm>
          <a:prstGeom prst="rect">
            <a:avLst/>
          </a:prstGeom>
          <a:solidFill>
            <a:srgbClr val="FFC000"/>
          </a:solidFill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000" b="0" i="0" u="none" strike="noStrike" kern="1200" cap="none" spc="0" baseline="0">
                <a:solidFill>
                  <a:srgbClr val="002060"/>
                </a:solidFill>
                <a:uFillTx/>
                <a:latin typeface="Calibri"/>
              </a:rPr>
              <a:t>Zdaniem zdecydowanej większości badanych ani oni ani ich firmy nie korzystały z tarczy antykryzysowej.</a:t>
            </a:r>
          </a:p>
        </p:txBody>
      </p:sp>
      <p:pic>
        <p:nvPicPr>
          <p:cNvPr id="6" name="Obraz 2" descr="Obraz zawierający tekst, osoba, zrzut ekranu&#10;&#10;Opis wygenerowany automatycznie">
            <a:extLst>
              <a:ext uri="{FF2B5EF4-FFF2-40B4-BE49-F238E27FC236}">
                <a16:creationId xmlns:a16="http://schemas.microsoft.com/office/drawing/2014/main" id="{CBDBDA40-50BA-4C48-94BB-11836827DA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9492" y="1656567"/>
            <a:ext cx="4411147" cy="2940765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Diagram 1">
            <a:extLst>
              <a:ext uri="{FF2B5EF4-FFF2-40B4-BE49-F238E27FC236}">
                <a16:creationId xmlns:a16="http://schemas.microsoft.com/office/drawing/2014/main" id="{DD6EDA25-0098-49C6-88FD-91451B04F990}"/>
              </a:ext>
            </a:extLst>
          </p:cNvPr>
          <p:cNvGrpSpPr/>
          <p:nvPr/>
        </p:nvGrpSpPr>
        <p:grpSpPr>
          <a:xfrm>
            <a:off x="240904" y="1025618"/>
            <a:ext cx="11740564" cy="3620438"/>
            <a:chOff x="240904" y="1025618"/>
            <a:chExt cx="11740564" cy="3620438"/>
          </a:xfrm>
        </p:grpSpPr>
        <p:sp>
          <p:nvSpPr>
            <p:cNvPr id="3" name="Dowolny kształt: kształt 2">
              <a:extLst>
                <a:ext uri="{FF2B5EF4-FFF2-40B4-BE49-F238E27FC236}">
                  <a16:creationId xmlns:a16="http://schemas.microsoft.com/office/drawing/2014/main" id="{C977B2BC-9D25-4104-A153-F3AD120E7622}"/>
                </a:ext>
              </a:extLst>
            </p:cNvPr>
            <p:cNvSpPr/>
            <p:nvPr/>
          </p:nvSpPr>
          <p:spPr>
            <a:xfrm>
              <a:off x="372879" y="1025618"/>
              <a:ext cx="11608589" cy="863458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8128000"/>
                <a:gd name="f7" fmla="val 863460"/>
                <a:gd name="f8" fmla="val 143913"/>
                <a:gd name="f9" fmla="val 64432"/>
                <a:gd name="f10" fmla="val 7984087"/>
                <a:gd name="f11" fmla="val 8063568"/>
                <a:gd name="f12" fmla="val 719547"/>
                <a:gd name="f13" fmla="val 799028"/>
                <a:gd name="f14" fmla="+- 0 0 -90"/>
                <a:gd name="f15" fmla="*/ f3 1 8128000"/>
                <a:gd name="f16" fmla="*/ f4 1 863460"/>
                <a:gd name="f17" fmla="val f5"/>
                <a:gd name="f18" fmla="val f6"/>
                <a:gd name="f19" fmla="val f7"/>
                <a:gd name="f20" fmla="*/ f14 f0 1"/>
                <a:gd name="f21" fmla="+- f19 0 f17"/>
                <a:gd name="f22" fmla="+- f18 0 f17"/>
                <a:gd name="f23" fmla="*/ f20 1 f2"/>
                <a:gd name="f24" fmla="*/ f22 1 8128000"/>
                <a:gd name="f25" fmla="*/ f21 1 863460"/>
                <a:gd name="f26" fmla="*/ 0 f22 1"/>
                <a:gd name="f27" fmla="*/ 143913 f21 1"/>
                <a:gd name="f28" fmla="*/ 143913 f22 1"/>
                <a:gd name="f29" fmla="*/ 0 f21 1"/>
                <a:gd name="f30" fmla="*/ 7984087 f22 1"/>
                <a:gd name="f31" fmla="*/ 8128000 f22 1"/>
                <a:gd name="f32" fmla="*/ 719547 f21 1"/>
                <a:gd name="f33" fmla="*/ 863460 f21 1"/>
                <a:gd name="f34" fmla="+- f23 0 f1"/>
                <a:gd name="f35" fmla="*/ f26 1 8128000"/>
                <a:gd name="f36" fmla="*/ f27 1 863460"/>
                <a:gd name="f37" fmla="*/ f28 1 8128000"/>
                <a:gd name="f38" fmla="*/ f29 1 863460"/>
                <a:gd name="f39" fmla="*/ f30 1 8128000"/>
                <a:gd name="f40" fmla="*/ f31 1 8128000"/>
                <a:gd name="f41" fmla="*/ f32 1 863460"/>
                <a:gd name="f42" fmla="*/ f33 1 863460"/>
                <a:gd name="f43" fmla="*/ f17 1 f24"/>
                <a:gd name="f44" fmla="*/ f18 1 f24"/>
                <a:gd name="f45" fmla="*/ f17 1 f25"/>
                <a:gd name="f46" fmla="*/ f19 1 f25"/>
                <a:gd name="f47" fmla="*/ f35 1 f24"/>
                <a:gd name="f48" fmla="*/ f36 1 f25"/>
                <a:gd name="f49" fmla="*/ f37 1 f24"/>
                <a:gd name="f50" fmla="*/ f38 1 f25"/>
                <a:gd name="f51" fmla="*/ f39 1 f24"/>
                <a:gd name="f52" fmla="*/ f40 1 f24"/>
                <a:gd name="f53" fmla="*/ f41 1 f25"/>
                <a:gd name="f54" fmla="*/ f42 1 f25"/>
                <a:gd name="f55" fmla="*/ f43 f15 1"/>
                <a:gd name="f56" fmla="*/ f44 f15 1"/>
                <a:gd name="f57" fmla="*/ f46 f16 1"/>
                <a:gd name="f58" fmla="*/ f45 f16 1"/>
                <a:gd name="f59" fmla="*/ f47 f15 1"/>
                <a:gd name="f60" fmla="*/ f48 f16 1"/>
                <a:gd name="f61" fmla="*/ f49 f15 1"/>
                <a:gd name="f62" fmla="*/ f50 f16 1"/>
                <a:gd name="f63" fmla="*/ f51 f15 1"/>
                <a:gd name="f64" fmla="*/ f52 f15 1"/>
                <a:gd name="f65" fmla="*/ f53 f16 1"/>
                <a:gd name="f66" fmla="*/ f54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4">
                  <a:pos x="f59" y="f60"/>
                </a:cxn>
                <a:cxn ang="f34">
                  <a:pos x="f61" y="f62"/>
                </a:cxn>
                <a:cxn ang="f34">
                  <a:pos x="f63" y="f62"/>
                </a:cxn>
                <a:cxn ang="f34">
                  <a:pos x="f64" y="f60"/>
                </a:cxn>
                <a:cxn ang="f34">
                  <a:pos x="f64" y="f65"/>
                </a:cxn>
                <a:cxn ang="f34">
                  <a:pos x="f63" y="f66"/>
                </a:cxn>
                <a:cxn ang="f34">
                  <a:pos x="f61" y="f66"/>
                </a:cxn>
                <a:cxn ang="f34">
                  <a:pos x="f59" y="f65"/>
                </a:cxn>
                <a:cxn ang="f34">
                  <a:pos x="f59" y="f60"/>
                </a:cxn>
              </a:cxnLst>
              <a:rect l="f55" t="f58" r="f56" b="f57"/>
              <a:pathLst>
                <a:path w="8128000" h="863460">
                  <a:moveTo>
                    <a:pt x="f5" y="f8"/>
                  </a:moveTo>
                  <a:cubicBezTo>
                    <a:pt x="f5" y="f9"/>
                    <a:pt x="f9" y="f5"/>
                    <a:pt x="f8" y="f5"/>
                  </a:cubicBezTo>
                  <a:lnTo>
                    <a:pt x="f10" y="f5"/>
                  </a:lnTo>
                  <a:cubicBezTo>
                    <a:pt x="f11" y="f5"/>
                    <a:pt x="f6" y="f9"/>
                    <a:pt x="f6" y="f8"/>
                  </a:cubicBezTo>
                  <a:lnTo>
                    <a:pt x="f6" y="f12"/>
                  </a:lnTo>
                  <a:cubicBezTo>
                    <a:pt x="f6" y="f13"/>
                    <a:pt x="f11" y="f7"/>
                    <a:pt x="f10" y="f7"/>
                  </a:cubicBezTo>
                  <a:lnTo>
                    <a:pt x="f8" y="f7"/>
                  </a:lnTo>
                  <a:cubicBezTo>
                    <a:pt x="f9" y="f7"/>
                    <a:pt x="f5" y="f13"/>
                    <a:pt x="f5" y="f12"/>
                  </a:cubicBezTo>
                  <a:lnTo>
                    <a:pt x="f5" y="f8"/>
                  </a:lnTo>
                  <a:close/>
                </a:path>
              </a:pathLst>
            </a:custGeom>
            <a:gradFill>
              <a:gsLst>
                <a:gs pos="0">
                  <a:srgbClr val="6083CB"/>
                </a:gs>
                <a:gs pos="100000">
                  <a:srgbClr val="3E70CA"/>
                </a:gs>
              </a:gsLst>
              <a:lin ang="5400000"/>
            </a:gradFill>
            <a:ln cap="flat">
              <a:noFill/>
              <a:prstDash val="solid"/>
            </a:ln>
          </p:spPr>
          <p:txBody>
            <a:bodyPr vert="horz" wrap="square" lIns="179313" tIns="179313" rIns="179313" bIns="179313" anchor="ctr" anchorCtr="0" compatLnSpc="1">
              <a:noAutofit/>
            </a:bodyPr>
            <a:lstStyle/>
            <a:p>
              <a:pPr marL="0" marR="0" lvl="0" indent="0" algn="l" defTabSz="1600200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15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pl-PL" sz="3600" b="1" i="0" u="sng" strike="noStrike" kern="1200" cap="none" spc="0" baseline="0">
                  <a:solidFill>
                    <a:srgbClr val="FFFFFF"/>
                  </a:solidFill>
                  <a:uFillTx/>
                  <a:latin typeface="Calibri"/>
                </a:rPr>
                <a:t>Podsumowanie</a:t>
              </a:r>
            </a:p>
          </p:txBody>
        </p:sp>
        <p:sp>
          <p:nvSpPr>
            <p:cNvPr id="4" name="Dowolny kształt: kształt 3">
              <a:extLst>
                <a:ext uri="{FF2B5EF4-FFF2-40B4-BE49-F238E27FC236}">
                  <a16:creationId xmlns:a16="http://schemas.microsoft.com/office/drawing/2014/main" id="{9F8A6C70-B397-4DB6-A973-04084EE1C2D7}"/>
                </a:ext>
              </a:extLst>
            </p:cNvPr>
            <p:cNvSpPr/>
            <p:nvPr/>
          </p:nvSpPr>
          <p:spPr>
            <a:xfrm>
              <a:off x="240904" y="2676760"/>
              <a:ext cx="11608589" cy="1969296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8128000"/>
                <a:gd name="f7" fmla="val 4471200"/>
                <a:gd name="f8" fmla="+- 0 0 -90"/>
                <a:gd name="f9" fmla="*/ f3 1 8128000"/>
                <a:gd name="f10" fmla="*/ f4 1 4471200"/>
                <a:gd name="f11" fmla="val f5"/>
                <a:gd name="f12" fmla="val f6"/>
                <a:gd name="f13" fmla="val f7"/>
                <a:gd name="f14" fmla="*/ f8 f0 1"/>
                <a:gd name="f15" fmla="+- f13 0 f11"/>
                <a:gd name="f16" fmla="+- f12 0 f11"/>
                <a:gd name="f17" fmla="*/ f14 1 f2"/>
                <a:gd name="f18" fmla="*/ f16 1 8128000"/>
                <a:gd name="f19" fmla="*/ f15 1 4471200"/>
                <a:gd name="f20" fmla="*/ 0 f16 1"/>
                <a:gd name="f21" fmla="*/ 0 f15 1"/>
                <a:gd name="f22" fmla="*/ 8128000 f16 1"/>
                <a:gd name="f23" fmla="*/ 4471200 f15 1"/>
                <a:gd name="f24" fmla="+- f17 0 f1"/>
                <a:gd name="f25" fmla="*/ f20 1 8128000"/>
                <a:gd name="f26" fmla="*/ f21 1 4471200"/>
                <a:gd name="f27" fmla="*/ f22 1 8128000"/>
                <a:gd name="f28" fmla="*/ f23 1 4471200"/>
                <a:gd name="f29" fmla="*/ f11 1 f18"/>
                <a:gd name="f30" fmla="*/ f12 1 f18"/>
                <a:gd name="f31" fmla="*/ f11 1 f19"/>
                <a:gd name="f32" fmla="*/ f13 1 f19"/>
                <a:gd name="f33" fmla="*/ f25 1 f18"/>
                <a:gd name="f34" fmla="*/ f26 1 f19"/>
                <a:gd name="f35" fmla="*/ f27 1 f18"/>
                <a:gd name="f36" fmla="*/ f28 1 f19"/>
                <a:gd name="f37" fmla="*/ f29 f9 1"/>
                <a:gd name="f38" fmla="*/ f30 f9 1"/>
                <a:gd name="f39" fmla="*/ f32 f10 1"/>
                <a:gd name="f40" fmla="*/ f31 f10 1"/>
                <a:gd name="f41" fmla="*/ f33 f9 1"/>
                <a:gd name="f42" fmla="*/ f34 f10 1"/>
                <a:gd name="f43" fmla="*/ f35 f9 1"/>
                <a:gd name="f44" fmla="*/ f36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4">
                  <a:pos x="f41" y="f42"/>
                </a:cxn>
                <a:cxn ang="f24">
                  <a:pos x="f43" y="f42"/>
                </a:cxn>
                <a:cxn ang="f24">
                  <a:pos x="f43" y="f44"/>
                </a:cxn>
                <a:cxn ang="f24">
                  <a:pos x="f41" y="f44"/>
                </a:cxn>
                <a:cxn ang="f24">
                  <a:pos x="f41" y="f42"/>
                </a:cxn>
              </a:cxnLst>
              <a:rect l="f37" t="f40" r="f38" b="f39"/>
              <a:pathLst>
                <a:path w="8128000" h="4471200">
                  <a:moveTo>
                    <a:pt x="f5" y="f5"/>
                  </a:moveTo>
                  <a:lnTo>
                    <a:pt x="f6" y="f5"/>
                  </a:lnTo>
                  <a:lnTo>
                    <a:pt x="f6" y="f7"/>
                  </a:lnTo>
                  <a:lnTo>
                    <a:pt x="f5" y="f7"/>
                  </a:lnTo>
                  <a:lnTo>
                    <a:pt x="f5" y="f5"/>
                  </a:lnTo>
                  <a:close/>
                </a:path>
              </a:pathLst>
            </a:custGeom>
            <a:noFill/>
            <a:ln cap="flat">
              <a:noFill/>
              <a:prstDash val="solid"/>
            </a:ln>
          </p:spPr>
          <p:txBody>
            <a:bodyPr vert="horz" wrap="square" lIns="258061" tIns="45720" rIns="256032" bIns="45720" anchor="t" anchorCtr="0" compatLnSpc="1">
              <a:noAutofit/>
            </a:bodyPr>
            <a:lstStyle/>
            <a:p>
              <a:pPr marL="285750" marR="0" lvl="1" indent="-285750" algn="l" defTabSz="1244598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700"/>
                </a:spcAft>
                <a:buSzPct val="100000"/>
                <a:buChar char="•"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pl-PL" sz="2400" b="0" i="0" u="none" strike="noStrike" kern="1200" cap="none" spc="0" baseline="0" dirty="0">
                  <a:solidFill>
                    <a:srgbClr val="000000"/>
                  </a:solidFill>
                  <a:uFillTx/>
                  <a:latin typeface="Calibri"/>
                </a:rPr>
                <a:t>Opłata reprograficzna postrzegana jest jako nowy podatek i oceniana jest negatywnie</a:t>
              </a:r>
            </a:p>
            <a:p>
              <a:pPr marL="285750" marR="0" lvl="1" indent="-285750" algn="l" defTabSz="1244598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700"/>
                </a:spcAft>
                <a:buSzPct val="100000"/>
                <a:buChar char="•"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pl-PL" sz="2400" b="0" i="0" u="none" strike="noStrike" kern="1200" cap="none" spc="0" baseline="0" dirty="0">
                  <a:solidFill>
                    <a:srgbClr val="000000"/>
                  </a:solidFill>
                  <a:uFillTx/>
                  <a:latin typeface="Calibri"/>
                </a:rPr>
                <a:t>Pandemia „zobligowała” do zakupów sprzętu elektronicznego</a:t>
              </a:r>
            </a:p>
            <a:p>
              <a:pPr marL="285750" marR="0" lvl="1" indent="-285750" algn="l" defTabSz="1244598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700"/>
                </a:spcAft>
                <a:buSzPct val="100000"/>
                <a:buChar char="•"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pl-PL" sz="2400" b="0" i="0" u="none" strike="noStrike" kern="1200" cap="none" spc="0" baseline="0" dirty="0">
                  <a:solidFill>
                    <a:srgbClr val="000000"/>
                  </a:solidFill>
                  <a:uFillTx/>
                  <a:latin typeface="Calibri"/>
                </a:rPr>
                <a:t>Sytuacja ekonomiczna Polaków, w ich opinii, pogorszyła się.</a:t>
              </a:r>
            </a:p>
            <a:p>
              <a:pPr marL="285750" marR="0" lvl="1" indent="-285750" algn="l" defTabSz="1244598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700"/>
                </a:spcAft>
                <a:buSzPct val="100000"/>
                <a:buChar char="•"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pl-PL" sz="2400" b="0" i="0" u="none" strike="noStrike" kern="1200" cap="none" spc="0" baseline="0" dirty="0">
                  <a:solidFill>
                    <a:srgbClr val="000000"/>
                  </a:solidFill>
                  <a:uFillTx/>
                  <a:latin typeface="Calibri"/>
                </a:rPr>
                <a:t>Zdaniem ankietowanych, artyści nie są grupą, której należy się szczególne wsparcie.</a:t>
              </a:r>
            </a:p>
          </p:txBody>
        </p:sp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9AAEEF4F-1E0D-4EC7-B86B-8A240F87AA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193" y="1914899"/>
            <a:ext cx="1335517" cy="1335517"/>
          </a:xfrm>
          <a:prstGeom prst="rect">
            <a:avLst/>
          </a:prstGeom>
        </p:spPr>
      </p:pic>
      <p:sp>
        <p:nvSpPr>
          <p:cNvPr id="5" name="Rectangle 1">
            <a:extLst>
              <a:ext uri="{FF2B5EF4-FFF2-40B4-BE49-F238E27FC236}">
                <a16:creationId xmlns:a16="http://schemas.microsoft.com/office/drawing/2014/main" id="{A64298E3-BC15-4FD8-BFCD-00F49383CF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8403" y="3395442"/>
            <a:ext cx="3970722" cy="95410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pl-PL" sz="2000" b="1" dirty="0">
                <a:solidFill>
                  <a:srgbClr val="FFC000"/>
                </a:solidFill>
                <a:latin typeface="Avenir Light"/>
                <a:cs typeface="Avenir Light"/>
              </a:rPr>
              <a:t>Marek Grabowski</a:t>
            </a:r>
            <a:endParaRPr lang="pl-PL" dirty="0">
              <a:solidFill>
                <a:prstClr val="black"/>
              </a:solidFill>
              <a:latin typeface="Avenir Light"/>
              <a:cs typeface="Avenir Light"/>
            </a:endParaRPr>
          </a:p>
          <a:p>
            <a:r>
              <a:rPr lang="pl-PL" dirty="0">
                <a:solidFill>
                  <a:prstClr val="black"/>
                </a:solidFill>
                <a:latin typeface="Avenir Light"/>
                <a:cs typeface="Avenir Light"/>
                <a:hlinkClick r:id="rId3"/>
              </a:rPr>
              <a:t>marek.grabowski@socialchanges.pl</a:t>
            </a:r>
            <a:endParaRPr lang="pl-PL" dirty="0">
              <a:solidFill>
                <a:prstClr val="black"/>
              </a:solidFill>
              <a:latin typeface="Avenir Light"/>
              <a:cs typeface="Avenir Light"/>
            </a:endParaRPr>
          </a:p>
          <a:p>
            <a:r>
              <a:rPr lang="pl-PL" dirty="0">
                <a:solidFill>
                  <a:prstClr val="black"/>
                </a:solidFill>
                <a:latin typeface="Avenir Light"/>
                <a:cs typeface="Avenir Light"/>
              </a:rPr>
              <a:t>Tel: +48 609 856 713</a:t>
            </a:r>
          </a:p>
        </p:txBody>
      </p:sp>
      <p:sp>
        <p:nvSpPr>
          <p:cNvPr id="7" name="Symbol zastępczy numeru slajdu 3">
            <a:extLst>
              <a:ext uri="{FF2B5EF4-FFF2-40B4-BE49-F238E27FC236}">
                <a16:creationId xmlns:a16="http://schemas.microsoft.com/office/drawing/2014/main" id="{C0E783D1-4DF6-4BB6-916F-2C0D890F98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43176" y="5453142"/>
            <a:ext cx="1441048" cy="1294778"/>
          </a:xfrm>
        </p:spPr>
        <p:txBody>
          <a:bodyPr/>
          <a:lstStyle/>
          <a:p>
            <a:fld id="{45999E98-9AA7-41D8-B304-4D2BDA62FCDE}" type="slidenum">
              <a:rPr lang="pl-PL" sz="2000" smtClean="0"/>
              <a:pPr/>
              <a:t>22</a:t>
            </a:fld>
            <a:endParaRPr lang="pl-PL" sz="2000" dirty="0"/>
          </a:p>
        </p:txBody>
      </p:sp>
      <p:pic>
        <p:nvPicPr>
          <p:cNvPr id="3" name="Obraz 2" descr="Obraz zawierający rysunek&#10;&#10;Opis wygenerowany automatycznie">
            <a:extLst>
              <a:ext uri="{FF2B5EF4-FFF2-40B4-BE49-F238E27FC236}">
                <a16:creationId xmlns:a16="http://schemas.microsoft.com/office/drawing/2014/main" id="{EE15EDF6-8524-4AB4-B27F-DC14DB2022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5479" y="1719042"/>
            <a:ext cx="6832600" cy="167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3629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3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23">
            <a:extLst>
              <a:ext uri="{FF2B5EF4-FFF2-40B4-BE49-F238E27FC236}">
                <a16:creationId xmlns:a16="http://schemas.microsoft.com/office/drawing/2014/main" id="{0D61EEAB-63C0-4E0A-9DBB-060C3FC76964}"/>
              </a:ext>
            </a:extLst>
          </p:cNvPr>
          <p:cNvSpPr/>
          <p:nvPr/>
        </p:nvSpPr>
        <p:spPr>
          <a:xfrm>
            <a:off x="324520" y="538462"/>
            <a:ext cx="11542955" cy="1569659"/>
          </a:xfrm>
          <a:prstGeom prst="rect">
            <a:avLst/>
          </a:prstGeom>
          <a:solidFill>
            <a:srgbClr val="F2F2F2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400" b="1" i="0" u="none" strike="noStrike" kern="1200" cap="none" spc="0" baseline="0">
                <a:solidFill>
                  <a:srgbClr val="000000"/>
                </a:solidFill>
                <a:uFillTx/>
                <a:latin typeface="Calibri" pitchFamily="34"/>
                <a:ea typeface="Calibri" pitchFamily="34"/>
              </a:rPr>
              <a:t>Trwają prace nad wprowadzeniem dodatkowej 6% opłaty reprograficznej od urządzeń - elektroniki użytkowej  (TV, notebooki, tablety, smartphony), która ma być przekazywana organizacjom zrzeszającym artystów takim jak ZAIKS. </a:t>
            </a:r>
            <a:br>
              <a:rPr lang="pl-PL" sz="2400" b="1" i="0" u="none" strike="noStrike" kern="1200" cap="none" spc="0" baseline="0">
                <a:solidFill>
                  <a:srgbClr val="000000"/>
                </a:solidFill>
                <a:uFillTx/>
                <a:latin typeface="Calibri" pitchFamily="34"/>
                <a:ea typeface="Calibri" pitchFamily="34"/>
              </a:rPr>
            </a:br>
            <a:r>
              <a:rPr lang="pl-PL" sz="2400" b="1" i="0" u="none" strike="noStrike" kern="1200" cap="none" spc="0" baseline="0">
                <a:solidFill>
                  <a:srgbClr val="000000"/>
                </a:solidFill>
                <a:uFillTx/>
                <a:latin typeface="Calibri" pitchFamily="34"/>
                <a:ea typeface="Calibri" pitchFamily="34"/>
              </a:rPr>
              <a:t>Jak oceniasz pomysł wprowadzenia tej opłaty?</a:t>
            </a:r>
            <a:endParaRPr lang="pl-PL" sz="2400" b="1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" name="pole tekstowe 9">
            <a:extLst>
              <a:ext uri="{FF2B5EF4-FFF2-40B4-BE49-F238E27FC236}">
                <a16:creationId xmlns:a16="http://schemas.microsoft.com/office/drawing/2014/main" id="{CA22F749-E20C-4F9C-B093-E8C0B990E140}"/>
              </a:ext>
            </a:extLst>
          </p:cNvPr>
          <p:cNvSpPr txBox="1"/>
          <p:nvPr/>
        </p:nvSpPr>
        <p:spPr>
          <a:xfrm>
            <a:off x="324520" y="5910946"/>
            <a:ext cx="11542955" cy="400114"/>
          </a:xfrm>
          <a:prstGeom prst="rect">
            <a:avLst/>
          </a:prstGeom>
          <a:solidFill>
            <a:srgbClr val="FFC000"/>
          </a:solidFill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000" b="0" i="0" u="none" strike="noStrike" kern="1200" cap="none" spc="0" baseline="0">
                <a:solidFill>
                  <a:srgbClr val="002060"/>
                </a:solidFill>
                <a:uFillTx/>
                <a:latin typeface="Calibri"/>
              </a:rPr>
              <a:t>Mniej niż co dziesiąty ankietowany ocenia pomysł wprowadzenia opłaty reprograficznej pozytywnie.</a:t>
            </a:r>
          </a:p>
        </p:txBody>
      </p:sp>
      <p:graphicFrame>
        <p:nvGraphicFramePr>
          <p:cNvPr id="4" name="Wykres 8">
            <a:extLst>
              <a:ext uri="{FF2B5EF4-FFF2-40B4-BE49-F238E27FC236}">
                <a16:creationId xmlns:a16="http://schemas.microsoft.com/office/drawing/2014/main" id="{A29B1161-9CEB-4940-964C-D372B6803D1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54545604"/>
              </p:ext>
            </p:extLst>
          </p:nvPr>
        </p:nvGraphicFramePr>
        <p:xfrm>
          <a:off x="4583612" y="3038039"/>
          <a:ext cx="8995035" cy="19063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pole tekstowe 9">
            <a:extLst>
              <a:ext uri="{FF2B5EF4-FFF2-40B4-BE49-F238E27FC236}">
                <a16:creationId xmlns:a16="http://schemas.microsoft.com/office/drawing/2014/main" id="{CDF6B5FA-4C36-48DE-80F4-E79FF7C07EAF}"/>
              </a:ext>
            </a:extLst>
          </p:cNvPr>
          <p:cNvSpPr txBox="1"/>
          <p:nvPr/>
        </p:nvSpPr>
        <p:spPr>
          <a:xfrm>
            <a:off x="8864851" y="3216365"/>
            <a:ext cx="1379180" cy="40011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000" b="1" i="0" u="none" strike="noStrike" kern="1200" cap="none" spc="0" baseline="0">
                <a:solidFill>
                  <a:srgbClr val="0070C0"/>
                </a:solidFill>
                <a:uFillTx/>
                <a:latin typeface="Calibri"/>
              </a:rPr>
              <a:t>9%</a:t>
            </a:r>
          </a:p>
        </p:txBody>
      </p:sp>
      <p:sp>
        <p:nvSpPr>
          <p:cNvPr id="6" name="pole tekstowe 10">
            <a:extLst>
              <a:ext uri="{FF2B5EF4-FFF2-40B4-BE49-F238E27FC236}">
                <a16:creationId xmlns:a16="http://schemas.microsoft.com/office/drawing/2014/main" id="{6C5A9AF7-1441-47AE-A510-D3EACCBECCE4}"/>
              </a:ext>
            </a:extLst>
          </p:cNvPr>
          <p:cNvSpPr txBox="1"/>
          <p:nvPr/>
        </p:nvSpPr>
        <p:spPr>
          <a:xfrm>
            <a:off x="10968868" y="4440500"/>
            <a:ext cx="1379180" cy="40011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000" b="1" i="0" u="none" strike="noStrike" kern="1200" cap="none" spc="0" baseline="0">
                <a:solidFill>
                  <a:srgbClr val="FF0000"/>
                </a:solidFill>
                <a:uFillTx/>
                <a:latin typeface="Calibri"/>
              </a:rPr>
              <a:t>75%</a:t>
            </a:r>
          </a:p>
        </p:txBody>
      </p:sp>
      <p:sp>
        <p:nvSpPr>
          <p:cNvPr id="7" name="Nawias klamrowy zamykający 11">
            <a:extLst>
              <a:ext uri="{FF2B5EF4-FFF2-40B4-BE49-F238E27FC236}">
                <a16:creationId xmlns:a16="http://schemas.microsoft.com/office/drawing/2014/main" id="{A01B91A9-0272-4ED4-A289-1CBFCFF4B1F9}"/>
              </a:ext>
            </a:extLst>
          </p:cNvPr>
          <p:cNvSpPr/>
          <p:nvPr/>
        </p:nvSpPr>
        <p:spPr>
          <a:xfrm>
            <a:off x="11247522" y="4277371"/>
            <a:ext cx="147145" cy="695200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5400000"/>
              <a:gd name="f10" fmla="val 8333"/>
              <a:gd name="f11" fmla="val 50000"/>
              <a:gd name="f12" fmla="+- 0 0 -180"/>
              <a:gd name="f13" fmla="+- 0 0 -270"/>
              <a:gd name="f14" fmla="+- 0 0 -360"/>
              <a:gd name="f15" fmla="abs f4"/>
              <a:gd name="f16" fmla="abs f5"/>
              <a:gd name="f17" fmla="abs f6"/>
              <a:gd name="f18" fmla="+- 2700000 f1 0"/>
              <a:gd name="f19" fmla="*/ f12 f0 1"/>
              <a:gd name="f20" fmla="*/ f13 f0 1"/>
              <a:gd name="f21" fmla="*/ f14 f0 1"/>
              <a:gd name="f22" fmla="?: f15 f4 1"/>
              <a:gd name="f23" fmla="?: f16 f5 1"/>
              <a:gd name="f24" fmla="?: f17 f6 1"/>
              <a:gd name="f25" fmla="+- f18 0 f1"/>
              <a:gd name="f26" fmla="*/ f19 1 f3"/>
              <a:gd name="f27" fmla="*/ f20 1 f3"/>
              <a:gd name="f28" fmla="*/ f21 1 f3"/>
              <a:gd name="f29" fmla="*/ f22 1 21600"/>
              <a:gd name="f30" fmla="*/ f23 1 21600"/>
              <a:gd name="f31" fmla="*/ 21600 f22 1"/>
              <a:gd name="f32" fmla="*/ 21600 f23 1"/>
              <a:gd name="f33" fmla="+- f25 f1 0"/>
              <a:gd name="f34" fmla="+- f26 0 f1"/>
              <a:gd name="f35" fmla="+- f27 0 f1"/>
              <a:gd name="f36" fmla="+- f28 0 f1"/>
              <a:gd name="f37" fmla="min f30 f29"/>
              <a:gd name="f38" fmla="*/ f31 1 f24"/>
              <a:gd name="f39" fmla="*/ f32 1 f24"/>
              <a:gd name="f40" fmla="*/ f33 f8 1"/>
              <a:gd name="f41" fmla="val f38"/>
              <a:gd name="f42" fmla="val f39"/>
              <a:gd name="f43" fmla="*/ f40 1 f0"/>
              <a:gd name="f44" fmla="*/ f7 f37 1"/>
              <a:gd name="f45" fmla="+- f42 0 f7"/>
              <a:gd name="f46" fmla="+- f41 0 f7"/>
              <a:gd name="f47" fmla="+- 0 0 f43"/>
              <a:gd name="f48" fmla="*/ f41 f37 1"/>
              <a:gd name="f49" fmla="*/ f42 f37 1"/>
              <a:gd name="f50" fmla="*/ f46 1 2"/>
              <a:gd name="f51" fmla="min f46 f45"/>
              <a:gd name="f52" fmla="*/ f45 f11 1"/>
              <a:gd name="f53" fmla="+- 0 0 f47"/>
              <a:gd name="f54" fmla="+- f7 f50 0"/>
              <a:gd name="f55" fmla="*/ f51 f10 1"/>
              <a:gd name="f56" fmla="*/ f52 1 100000"/>
              <a:gd name="f57" fmla="*/ f53 f0 1"/>
              <a:gd name="f58" fmla="*/ f50 f37 1"/>
              <a:gd name="f59" fmla="*/ f55 1 100000"/>
              <a:gd name="f60" fmla="*/ f57 1 f8"/>
              <a:gd name="f61" fmla="*/ f54 f37 1"/>
              <a:gd name="f62" fmla="*/ f56 f37 1"/>
              <a:gd name="f63" fmla="+- f60 0 f1"/>
              <a:gd name="f64" fmla="+- f56 0 f59"/>
              <a:gd name="f65" fmla="+- f42 0 f59"/>
              <a:gd name="f66" fmla="*/ f59 f37 1"/>
              <a:gd name="f67" fmla="cos 1 f63"/>
              <a:gd name="f68" fmla="sin 1 f63"/>
              <a:gd name="f69" fmla="*/ f64 f37 1"/>
              <a:gd name="f70" fmla="*/ f65 f37 1"/>
              <a:gd name="f71" fmla="+- 0 0 f67"/>
              <a:gd name="f72" fmla="+- 0 0 f68"/>
              <a:gd name="f73" fmla="+- 0 0 f71"/>
              <a:gd name="f74" fmla="+- 0 0 f72"/>
              <a:gd name="f75" fmla="val f73"/>
              <a:gd name="f76" fmla="val f74"/>
              <a:gd name="f77" fmla="*/ f75 f50 1"/>
              <a:gd name="f78" fmla="*/ f76 f59 1"/>
              <a:gd name="f79" fmla="+- f7 f77 0"/>
              <a:gd name="f80" fmla="+- f59 0 f78"/>
              <a:gd name="f81" fmla="+- f42 f78 0"/>
              <a:gd name="f82" fmla="+- f81 0 f59"/>
              <a:gd name="f83" fmla="*/ f80 f37 1"/>
              <a:gd name="f84" fmla="*/ f79 f37 1"/>
              <a:gd name="f85" fmla="*/ f82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4">
                <a:pos x="f44" y="f44"/>
              </a:cxn>
              <a:cxn ang="f35">
                <a:pos x="f48" y="f62"/>
              </a:cxn>
              <a:cxn ang="f36">
                <a:pos x="f44" y="f49"/>
              </a:cxn>
            </a:cxnLst>
            <a:rect l="f44" t="f83" r="f84" b="f85"/>
            <a:pathLst>
              <a:path stroke="0">
                <a:moveTo>
                  <a:pt x="f44" y="f44"/>
                </a:moveTo>
                <a:arcTo wR="f58" hR="f66" stAng="f2" swAng="f1"/>
                <a:lnTo>
                  <a:pt x="f61" y="f69"/>
                </a:lnTo>
                <a:arcTo wR="f58" hR="f66" stAng="f0" swAng="f9"/>
                <a:arcTo wR="f58" hR="f66" stAng="f2" swAng="f9"/>
                <a:lnTo>
                  <a:pt x="f61" y="f70"/>
                </a:lnTo>
                <a:arcTo wR="f58" hR="f66" stAng="f7" swAng="f1"/>
                <a:close/>
              </a:path>
              <a:path fill="none">
                <a:moveTo>
                  <a:pt x="f44" y="f44"/>
                </a:moveTo>
                <a:arcTo wR="f58" hR="f66" stAng="f2" swAng="f1"/>
                <a:lnTo>
                  <a:pt x="f61" y="f69"/>
                </a:lnTo>
                <a:arcTo wR="f58" hR="f66" stAng="f0" swAng="f9"/>
                <a:arcTo wR="f58" hR="f66" stAng="f2" swAng="f9"/>
                <a:lnTo>
                  <a:pt x="f61" y="f70"/>
                </a:lnTo>
                <a:arcTo wR="f58" hR="f66" stAng="f7" swAng="f1"/>
              </a:path>
            </a:pathLst>
          </a:custGeom>
          <a:noFill/>
          <a:ln w="6345" cap="flat">
            <a:solidFill>
              <a:srgbClr val="A6A6A6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D9D9D9"/>
              </a:solidFill>
              <a:uFillTx/>
              <a:latin typeface="Calibri"/>
            </a:endParaRPr>
          </a:p>
        </p:txBody>
      </p:sp>
      <p:sp>
        <p:nvSpPr>
          <p:cNvPr id="8" name="Nawias klamrowy zamykający 12">
            <a:extLst>
              <a:ext uri="{FF2B5EF4-FFF2-40B4-BE49-F238E27FC236}">
                <a16:creationId xmlns:a16="http://schemas.microsoft.com/office/drawing/2014/main" id="{2494F587-5C77-450A-9147-CFB1647CD0F7}"/>
              </a:ext>
            </a:extLst>
          </p:cNvPr>
          <p:cNvSpPr/>
          <p:nvPr/>
        </p:nvSpPr>
        <p:spPr>
          <a:xfrm>
            <a:off x="9099258" y="3038039"/>
            <a:ext cx="147145" cy="695200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5400000"/>
              <a:gd name="f10" fmla="val 8333"/>
              <a:gd name="f11" fmla="val 50000"/>
              <a:gd name="f12" fmla="+- 0 0 -180"/>
              <a:gd name="f13" fmla="+- 0 0 -270"/>
              <a:gd name="f14" fmla="+- 0 0 -360"/>
              <a:gd name="f15" fmla="abs f4"/>
              <a:gd name="f16" fmla="abs f5"/>
              <a:gd name="f17" fmla="abs f6"/>
              <a:gd name="f18" fmla="+- 2700000 f1 0"/>
              <a:gd name="f19" fmla="*/ f12 f0 1"/>
              <a:gd name="f20" fmla="*/ f13 f0 1"/>
              <a:gd name="f21" fmla="*/ f14 f0 1"/>
              <a:gd name="f22" fmla="?: f15 f4 1"/>
              <a:gd name="f23" fmla="?: f16 f5 1"/>
              <a:gd name="f24" fmla="?: f17 f6 1"/>
              <a:gd name="f25" fmla="+- f18 0 f1"/>
              <a:gd name="f26" fmla="*/ f19 1 f3"/>
              <a:gd name="f27" fmla="*/ f20 1 f3"/>
              <a:gd name="f28" fmla="*/ f21 1 f3"/>
              <a:gd name="f29" fmla="*/ f22 1 21600"/>
              <a:gd name="f30" fmla="*/ f23 1 21600"/>
              <a:gd name="f31" fmla="*/ 21600 f22 1"/>
              <a:gd name="f32" fmla="*/ 21600 f23 1"/>
              <a:gd name="f33" fmla="+- f25 f1 0"/>
              <a:gd name="f34" fmla="+- f26 0 f1"/>
              <a:gd name="f35" fmla="+- f27 0 f1"/>
              <a:gd name="f36" fmla="+- f28 0 f1"/>
              <a:gd name="f37" fmla="min f30 f29"/>
              <a:gd name="f38" fmla="*/ f31 1 f24"/>
              <a:gd name="f39" fmla="*/ f32 1 f24"/>
              <a:gd name="f40" fmla="*/ f33 f8 1"/>
              <a:gd name="f41" fmla="val f38"/>
              <a:gd name="f42" fmla="val f39"/>
              <a:gd name="f43" fmla="*/ f40 1 f0"/>
              <a:gd name="f44" fmla="*/ f7 f37 1"/>
              <a:gd name="f45" fmla="+- f42 0 f7"/>
              <a:gd name="f46" fmla="+- f41 0 f7"/>
              <a:gd name="f47" fmla="+- 0 0 f43"/>
              <a:gd name="f48" fmla="*/ f41 f37 1"/>
              <a:gd name="f49" fmla="*/ f42 f37 1"/>
              <a:gd name="f50" fmla="*/ f46 1 2"/>
              <a:gd name="f51" fmla="min f46 f45"/>
              <a:gd name="f52" fmla="*/ f45 f11 1"/>
              <a:gd name="f53" fmla="+- 0 0 f47"/>
              <a:gd name="f54" fmla="+- f7 f50 0"/>
              <a:gd name="f55" fmla="*/ f51 f10 1"/>
              <a:gd name="f56" fmla="*/ f52 1 100000"/>
              <a:gd name="f57" fmla="*/ f53 f0 1"/>
              <a:gd name="f58" fmla="*/ f50 f37 1"/>
              <a:gd name="f59" fmla="*/ f55 1 100000"/>
              <a:gd name="f60" fmla="*/ f57 1 f8"/>
              <a:gd name="f61" fmla="*/ f54 f37 1"/>
              <a:gd name="f62" fmla="*/ f56 f37 1"/>
              <a:gd name="f63" fmla="+- f60 0 f1"/>
              <a:gd name="f64" fmla="+- f56 0 f59"/>
              <a:gd name="f65" fmla="+- f42 0 f59"/>
              <a:gd name="f66" fmla="*/ f59 f37 1"/>
              <a:gd name="f67" fmla="cos 1 f63"/>
              <a:gd name="f68" fmla="sin 1 f63"/>
              <a:gd name="f69" fmla="*/ f64 f37 1"/>
              <a:gd name="f70" fmla="*/ f65 f37 1"/>
              <a:gd name="f71" fmla="+- 0 0 f67"/>
              <a:gd name="f72" fmla="+- 0 0 f68"/>
              <a:gd name="f73" fmla="+- 0 0 f71"/>
              <a:gd name="f74" fmla="+- 0 0 f72"/>
              <a:gd name="f75" fmla="val f73"/>
              <a:gd name="f76" fmla="val f74"/>
              <a:gd name="f77" fmla="*/ f75 f50 1"/>
              <a:gd name="f78" fmla="*/ f76 f59 1"/>
              <a:gd name="f79" fmla="+- f7 f77 0"/>
              <a:gd name="f80" fmla="+- f59 0 f78"/>
              <a:gd name="f81" fmla="+- f42 f78 0"/>
              <a:gd name="f82" fmla="+- f81 0 f59"/>
              <a:gd name="f83" fmla="*/ f80 f37 1"/>
              <a:gd name="f84" fmla="*/ f79 f37 1"/>
              <a:gd name="f85" fmla="*/ f82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4">
                <a:pos x="f44" y="f44"/>
              </a:cxn>
              <a:cxn ang="f35">
                <a:pos x="f48" y="f62"/>
              </a:cxn>
              <a:cxn ang="f36">
                <a:pos x="f44" y="f49"/>
              </a:cxn>
            </a:cxnLst>
            <a:rect l="f44" t="f83" r="f84" b="f85"/>
            <a:pathLst>
              <a:path stroke="0">
                <a:moveTo>
                  <a:pt x="f44" y="f44"/>
                </a:moveTo>
                <a:arcTo wR="f58" hR="f66" stAng="f2" swAng="f1"/>
                <a:lnTo>
                  <a:pt x="f61" y="f69"/>
                </a:lnTo>
                <a:arcTo wR="f58" hR="f66" stAng="f0" swAng="f9"/>
                <a:arcTo wR="f58" hR="f66" stAng="f2" swAng="f9"/>
                <a:lnTo>
                  <a:pt x="f61" y="f70"/>
                </a:lnTo>
                <a:arcTo wR="f58" hR="f66" stAng="f7" swAng="f1"/>
                <a:close/>
              </a:path>
              <a:path fill="none">
                <a:moveTo>
                  <a:pt x="f44" y="f44"/>
                </a:moveTo>
                <a:arcTo wR="f58" hR="f66" stAng="f2" swAng="f1"/>
                <a:lnTo>
                  <a:pt x="f61" y="f69"/>
                </a:lnTo>
                <a:arcTo wR="f58" hR="f66" stAng="f0" swAng="f9"/>
                <a:arcTo wR="f58" hR="f66" stAng="f2" swAng="f9"/>
                <a:lnTo>
                  <a:pt x="f61" y="f70"/>
                </a:lnTo>
                <a:arcTo wR="f58" hR="f66" stAng="f7" swAng="f1"/>
              </a:path>
            </a:pathLst>
          </a:custGeom>
          <a:noFill/>
          <a:ln w="6345" cap="flat">
            <a:solidFill>
              <a:srgbClr val="A6A6A6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D9D9D9"/>
              </a:solidFill>
              <a:uFillTx/>
              <a:latin typeface="Calibri"/>
            </a:endParaRPr>
          </a:p>
        </p:txBody>
      </p:sp>
      <p:pic>
        <p:nvPicPr>
          <p:cNvPr id="9" name="Obraz 3" descr="Obraz zawierający tekst&#10;&#10;Opis wygenerowany automatycznie">
            <a:extLst>
              <a:ext uri="{FF2B5EF4-FFF2-40B4-BE49-F238E27FC236}">
                <a16:creationId xmlns:a16="http://schemas.microsoft.com/office/drawing/2014/main" id="{C9E4ABBB-27CB-47A0-B7EB-ECF7EFB60E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419" y="2850413"/>
            <a:ext cx="4298768" cy="2028477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0" name="pole tekstowe 4">
            <a:extLst>
              <a:ext uri="{FF2B5EF4-FFF2-40B4-BE49-F238E27FC236}">
                <a16:creationId xmlns:a16="http://schemas.microsoft.com/office/drawing/2014/main" id="{79C91BB8-0FA7-4C3C-A4E3-17B5EB7FA279}"/>
              </a:ext>
            </a:extLst>
          </p:cNvPr>
          <p:cNvSpPr txBox="1"/>
          <p:nvPr/>
        </p:nvSpPr>
        <p:spPr>
          <a:xfrm>
            <a:off x="302419" y="4536969"/>
            <a:ext cx="3901443" cy="23083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9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  <a:hlinkClick r:id="rId5" tooltip="https://obcyjezykpolski.pl/jak-brzmi-skrot-polskiej-waluty-pln-czy-zl/"/>
              </a:rPr>
              <a:t>To zdjęcie</a:t>
            </a:r>
            <a:r>
              <a:rPr lang="pl-PL" sz="9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, autor: Nieznany autor, licencja: </a:t>
            </a:r>
            <a:r>
              <a:rPr lang="pl-PL" sz="9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  <a:hlinkClick r:id="rId6" tooltip="https://creativecommons.org/licenses/by-nc-nd/3.0/"/>
              </a:rPr>
              <a:t>CC BY-NC-ND</a:t>
            </a:r>
            <a:endParaRPr lang="pl-PL" sz="9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1">
            <a:extLst>
              <a:ext uri="{FF2B5EF4-FFF2-40B4-BE49-F238E27FC236}">
                <a16:creationId xmlns:a16="http://schemas.microsoft.com/office/drawing/2014/main" id="{CAD7C043-D3B6-43C4-A372-7D2913E3E72C}"/>
              </a:ext>
            </a:extLst>
          </p:cNvPr>
          <p:cNvSpPr>
            <a:spLocks noMove="1" noResize="1"/>
          </p:cNvSpPr>
          <p:nvPr/>
        </p:nvSpPr>
        <p:spPr>
          <a:xfrm>
            <a:off x="0" y="0"/>
            <a:ext cx="12191996" cy="6858000"/>
          </a:xfrm>
          <a:prstGeom prst="rect">
            <a:avLst/>
          </a:prstGeom>
          <a:solidFill>
            <a:srgbClr val="F0F0F3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Meiryo"/>
            </a:endParaRPr>
          </a:p>
        </p:txBody>
      </p:sp>
      <p:sp>
        <p:nvSpPr>
          <p:cNvPr id="3" name="Rectangle 23">
            <a:extLst>
              <a:ext uri="{FF2B5EF4-FFF2-40B4-BE49-F238E27FC236}">
                <a16:creationId xmlns:a16="http://schemas.microsoft.com/office/drawing/2014/main" id="{92343DE7-11D4-463A-984E-DE14CAA2EC70}"/>
              </a:ext>
            </a:extLst>
          </p:cNvPr>
          <p:cNvSpPr>
            <a:spLocks noMove="1" noResize="1"/>
          </p:cNvSpPr>
          <p:nvPr/>
        </p:nvSpPr>
        <p:spPr>
          <a:xfrm>
            <a:off x="1038767" y="2130213"/>
            <a:ext cx="11153229" cy="4727786"/>
          </a:xfrm>
          <a:prstGeom prst="rect">
            <a:avLst/>
          </a:prstGeom>
          <a:solidFill>
            <a:srgbClr val="FFFFFF">
              <a:alpha val="75000"/>
            </a:srgbClr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Meiryo"/>
            </a:endParaRPr>
          </a:p>
        </p:txBody>
      </p:sp>
      <p:sp>
        <p:nvSpPr>
          <p:cNvPr id="4" name="Rectangle 25">
            <a:extLst>
              <a:ext uri="{FF2B5EF4-FFF2-40B4-BE49-F238E27FC236}">
                <a16:creationId xmlns:a16="http://schemas.microsoft.com/office/drawing/2014/main" id="{8181732E-C37B-4B43-A1CD-8F9460C69632}"/>
              </a:ext>
            </a:extLst>
          </p:cNvPr>
          <p:cNvSpPr>
            <a:spLocks noMove="1" noResize="1"/>
          </p:cNvSpPr>
          <p:nvPr/>
        </p:nvSpPr>
        <p:spPr>
          <a:xfrm>
            <a:off x="0" y="896642"/>
            <a:ext cx="12191996" cy="1347715"/>
          </a:xfrm>
          <a:prstGeom prst="rect">
            <a:avLst/>
          </a:prstGeom>
          <a:solidFill>
            <a:srgbClr val="302F1B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Meiryo"/>
            </a:endParaRPr>
          </a:p>
        </p:txBody>
      </p:sp>
      <p:sp>
        <p:nvSpPr>
          <p:cNvPr id="5" name="Tytuł 1">
            <a:extLst>
              <a:ext uri="{FF2B5EF4-FFF2-40B4-BE49-F238E27FC236}">
                <a16:creationId xmlns:a16="http://schemas.microsoft.com/office/drawing/2014/main" id="{9A051E0E-932E-476F-9401-A88BC4FE2ED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38767" y="545137"/>
            <a:ext cx="10013713" cy="1030364"/>
          </a:xfrm>
        </p:spPr>
        <p:txBody>
          <a:bodyPr>
            <a:noAutofit/>
          </a:bodyPr>
          <a:lstStyle/>
          <a:p>
            <a:pPr lvl="0">
              <a:lnSpc>
                <a:spcPct val="140000"/>
              </a:lnSpc>
            </a:pPr>
            <a:r>
              <a:rPr lang="pl-PL" sz="2400">
                <a:solidFill>
                  <a:srgbClr val="FFFFFF"/>
                </a:solidFill>
              </a:rPr>
              <a:t>Jak oceniasz pomysł wprowadzenia tej opłaty?</a:t>
            </a:r>
          </a:p>
        </p:txBody>
      </p:sp>
      <p:graphicFrame>
        <p:nvGraphicFramePr>
          <p:cNvPr id="6" name="Symbol zastępczy zawartości 4">
            <a:extLst>
              <a:ext uri="{FF2B5EF4-FFF2-40B4-BE49-F238E27FC236}">
                <a16:creationId xmlns:a16="http://schemas.microsoft.com/office/drawing/2014/main" id="{ED88D305-471D-4E63-ABA7-462381046C2A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212979" y="2300164"/>
          <a:ext cx="10591548" cy="4324561"/>
        </p:xfrm>
        <a:graphic>
          <a:graphicData uri="http://schemas.openxmlformats.org/drawingml/2006/table">
            <a:tbl>
              <a:tblPr>
                <a:effectLst/>
              </a:tblPr>
              <a:tblGrid>
                <a:gridCol w="4486695">
                  <a:extLst>
                    <a:ext uri="{9D8B030D-6E8A-4147-A177-3AD203B41FA5}">
                      <a16:colId xmlns:a16="http://schemas.microsoft.com/office/drawing/2014/main" val="529749942"/>
                    </a:ext>
                  </a:extLst>
                </a:gridCol>
                <a:gridCol w="1912367">
                  <a:extLst>
                    <a:ext uri="{9D8B030D-6E8A-4147-A177-3AD203B41FA5}">
                      <a16:colId xmlns:a16="http://schemas.microsoft.com/office/drawing/2014/main" val="3287166948"/>
                    </a:ext>
                  </a:extLst>
                </a:gridCol>
                <a:gridCol w="2059466">
                  <a:extLst>
                    <a:ext uri="{9D8B030D-6E8A-4147-A177-3AD203B41FA5}">
                      <a16:colId xmlns:a16="http://schemas.microsoft.com/office/drawing/2014/main" val="3323533368"/>
                    </a:ext>
                  </a:extLst>
                </a:gridCol>
                <a:gridCol w="2133020">
                  <a:extLst>
                    <a:ext uri="{9D8B030D-6E8A-4147-A177-3AD203B41FA5}">
                      <a16:colId xmlns:a16="http://schemas.microsoft.com/office/drawing/2014/main" val="1022681574"/>
                    </a:ext>
                  </a:extLst>
                </a:gridCol>
              </a:tblGrid>
              <a:tr h="917207">
                <a:tc>
                  <a:txBody>
                    <a:bodyPr/>
                    <a:lstStyle/>
                    <a:p>
                      <a:pPr lvl="0" algn="l" fontAlgn="b"/>
                      <a:endParaRPr lang="pl-PL" sz="1400" b="0" i="0" u="none" strike="noStrike">
                        <a:latin typeface="Arial" pitchFamily="34"/>
                      </a:endParaRPr>
                    </a:p>
                  </a:txBody>
                  <a:tcPr marL="7616" marR="7616" marT="7616" marB="0" anchor="b">
                    <a:lnR w="190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rowSpan="2">
                  <a:txBody>
                    <a:bodyPr/>
                    <a:lstStyle/>
                    <a:p>
                      <a:pPr lvl="0" algn="ctr" fontAlgn="ctr"/>
                      <a:r>
                        <a:rPr lang="pl-PL" sz="1400" b="1" i="0" u="none" strike="noStrike">
                          <a:solidFill>
                            <a:srgbClr val="FFFFFF"/>
                          </a:solidFill>
                          <a:latin typeface="Calibri" pitchFamily="34"/>
                        </a:rPr>
                        <a:t>RAZEM</a:t>
                      </a:r>
                    </a:p>
                  </a:txBody>
                  <a:tcPr marL="7616" marR="7616" marT="7616" marB="0" anchor="ctr">
                    <a:lnL w="190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14E7B"/>
                    </a:solidFill>
                  </a:tcPr>
                </a:tc>
                <a:tc gridSpan="2">
                  <a:txBody>
                    <a:bodyPr/>
                    <a:lstStyle/>
                    <a:p>
                      <a:pPr lvl="0" algn="ctr" fontAlgn="ctr"/>
                      <a:r>
                        <a:rPr lang="pl-PL" sz="1400" b="1" i="0" u="none" strike="noStrike">
                          <a:solidFill>
                            <a:srgbClr val="FFFFFF"/>
                          </a:solidFill>
                          <a:latin typeface="Calibri" pitchFamily="34"/>
                        </a:rPr>
                        <a:t>Jakiej jesteś płci?</a:t>
                      </a:r>
                    </a:p>
                  </a:txBody>
                  <a:tcPr marL="7616" marR="7616" marT="7616" marB="0" anchor="ctr">
                    <a:lnL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14E7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3405731"/>
                  </a:ext>
                </a:extLst>
              </a:tr>
              <a:tr h="1001167">
                <a:tc>
                  <a:txBody>
                    <a:bodyPr/>
                    <a:lstStyle/>
                    <a:p>
                      <a:pPr lvl="0" algn="l" fontAlgn="b"/>
                      <a:endParaRPr lang="pl-PL" sz="1400" b="0" i="0" u="none" strike="noStrike">
                        <a:latin typeface="Arial" pitchFamily="34"/>
                      </a:endParaRPr>
                    </a:p>
                  </a:txBody>
                  <a:tcPr marL="7616" marR="7616" marT="7616" marB="0" anchor="b">
                    <a:lnR w="190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90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 fontAlgn="ctr"/>
                      <a:r>
                        <a:rPr lang="pl-PL" sz="1400" b="1" i="0" u="none" strike="noStrike">
                          <a:solidFill>
                            <a:srgbClr val="FFFFFF"/>
                          </a:solidFill>
                          <a:latin typeface="Calibri" pitchFamily="34"/>
                        </a:rPr>
                        <a:t>Kobieta</a:t>
                      </a:r>
                    </a:p>
                  </a:txBody>
                  <a:tcPr marL="7616" marR="7616" marT="7616" marB="0" anchor="ctr">
                    <a:lnL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14E7B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fontAlgn="ctr"/>
                      <a:r>
                        <a:rPr lang="pl-PL" sz="1400" b="1" i="0" u="none" strike="noStrike">
                          <a:solidFill>
                            <a:srgbClr val="FFFFFF"/>
                          </a:solidFill>
                          <a:latin typeface="Calibri" pitchFamily="34"/>
                        </a:rPr>
                        <a:t>Mężczyzna</a:t>
                      </a:r>
                    </a:p>
                  </a:txBody>
                  <a:tcPr marL="7616" marR="7616" marT="7616" marB="0" anchor="ctr">
                    <a:lnL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14E7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9295380"/>
                  </a:ext>
                </a:extLst>
              </a:tr>
              <a:tr h="263722">
                <a:tc>
                  <a:txBody>
                    <a:bodyPr/>
                    <a:lstStyle/>
                    <a:p>
                      <a:pPr lvl="0" algn="l" fontAlgn="t"/>
                      <a:r>
                        <a:rPr lang="pl-PL" sz="1400" b="1" i="0" u="none" strike="noStrike">
                          <a:solidFill>
                            <a:srgbClr val="FFFFFF"/>
                          </a:solidFill>
                          <a:latin typeface="Calibri" pitchFamily="34"/>
                        </a:rPr>
                        <a:t>N=</a:t>
                      </a:r>
                    </a:p>
                  </a:txBody>
                  <a:tcPr marL="7616" marR="7616" marT="7616" marB="0">
                    <a:lnL w="190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14E7B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fontAlgn="ctr"/>
                      <a:r>
                        <a:rPr lang="pl-PL" sz="1400" b="0" i="0" u="none" strike="noStrike">
                          <a:solidFill>
                            <a:srgbClr val="000000"/>
                          </a:solidFill>
                          <a:latin typeface="Arial" pitchFamily="34"/>
                        </a:rPr>
                        <a:t>2240</a:t>
                      </a:r>
                    </a:p>
                  </a:txBody>
                  <a:tcPr marL="7616" marR="7616" marT="7616" marB="0" anchor="ctr">
                    <a:lnL w="190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fontAlgn="ctr"/>
                      <a:r>
                        <a:rPr lang="pl-PL" sz="1400" b="0" i="0" u="none" strike="noStrike">
                          <a:solidFill>
                            <a:srgbClr val="000000"/>
                          </a:solidFill>
                          <a:latin typeface="Arial" pitchFamily="34"/>
                        </a:rPr>
                        <a:t>1114</a:t>
                      </a:r>
                    </a:p>
                  </a:txBody>
                  <a:tcPr marL="7616" marR="7616" marT="7616" marB="0" anchor="ctr">
                    <a:lnL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fontAlgn="ctr"/>
                      <a:r>
                        <a:rPr lang="pl-PL" sz="1400" b="0" i="0" u="none" strike="noStrike">
                          <a:solidFill>
                            <a:srgbClr val="000000"/>
                          </a:solidFill>
                          <a:latin typeface="Arial" pitchFamily="34"/>
                        </a:rPr>
                        <a:t>1126</a:t>
                      </a:r>
                    </a:p>
                  </a:txBody>
                  <a:tcPr marL="7616" marR="7616" marT="7616" marB="0" anchor="ctr">
                    <a:lnL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33758639"/>
                  </a:ext>
                </a:extLst>
              </a:tr>
              <a:tr h="450433">
                <a:tc>
                  <a:txBody>
                    <a:bodyPr/>
                    <a:lstStyle/>
                    <a:p>
                      <a:pPr lvl="0" algn="l" fontAlgn="t"/>
                      <a:r>
                        <a:rPr lang="pl-PL" sz="1400" b="1" i="0" u="none" strike="noStrike">
                          <a:solidFill>
                            <a:srgbClr val="FFFFFF"/>
                          </a:solidFill>
                          <a:latin typeface="Calibri" pitchFamily="34"/>
                        </a:rPr>
                        <a:t>Zdecydowanie negatywnie</a:t>
                      </a:r>
                    </a:p>
                  </a:txBody>
                  <a:tcPr marL="7616" marR="7616" marT="7616" marB="0">
                    <a:lnL w="190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14E7B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fontAlgn="ctr"/>
                      <a:r>
                        <a:rPr lang="pl-PL" sz="1400" b="0" i="0" u="none" strike="noStrike">
                          <a:solidFill>
                            <a:srgbClr val="000000"/>
                          </a:solidFill>
                          <a:latin typeface="Arial" pitchFamily="34"/>
                        </a:rPr>
                        <a:t>55%</a:t>
                      </a:r>
                    </a:p>
                  </a:txBody>
                  <a:tcPr marL="7616" marR="7616" marT="7616" marB="0" anchor="ctr">
                    <a:lnL w="190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E1E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fontAlgn="ctr"/>
                      <a:r>
                        <a:rPr lang="pl-PL" sz="1400" b="0" i="0" u="none" strike="noStrike">
                          <a:solidFill>
                            <a:srgbClr val="000000"/>
                          </a:solidFill>
                          <a:latin typeface="Arial" pitchFamily="34"/>
                        </a:rPr>
                        <a:t>49%</a:t>
                      </a:r>
                    </a:p>
                  </a:txBody>
                  <a:tcPr marL="7616" marR="7616" marT="7616" marB="0" anchor="ctr">
                    <a:lnL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1D1D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fontAlgn="ctr"/>
                      <a:r>
                        <a:rPr lang="pl-PL" sz="2400" b="0" i="0" u="none" strike="noStrike">
                          <a:solidFill>
                            <a:srgbClr val="000000"/>
                          </a:solidFill>
                          <a:latin typeface="Arial" pitchFamily="34"/>
                        </a:rPr>
                        <a:t>60%</a:t>
                      </a:r>
                    </a:p>
                  </a:txBody>
                  <a:tcPr marL="7616" marR="7616" marT="7616" marB="0" anchor="ctr">
                    <a:lnL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E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7785365"/>
                  </a:ext>
                </a:extLst>
              </a:tr>
              <a:tr h="263722">
                <a:tc>
                  <a:txBody>
                    <a:bodyPr/>
                    <a:lstStyle/>
                    <a:p>
                      <a:pPr lvl="0" algn="l" fontAlgn="t"/>
                      <a:r>
                        <a:rPr lang="pl-PL" sz="1400" b="1" i="0" u="none" strike="noStrike">
                          <a:solidFill>
                            <a:srgbClr val="FFFFFF"/>
                          </a:solidFill>
                          <a:latin typeface="Calibri" pitchFamily="34"/>
                        </a:rPr>
                        <a:t>Raczej negatywnie</a:t>
                      </a:r>
                    </a:p>
                  </a:txBody>
                  <a:tcPr marL="7616" marR="7616" marT="7616" marB="0">
                    <a:lnL w="190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14E7B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fontAlgn="ctr"/>
                      <a:r>
                        <a:rPr lang="pl-PL" sz="1400" b="0" i="0" u="none" strike="noStrike">
                          <a:solidFill>
                            <a:srgbClr val="000000"/>
                          </a:solidFill>
                          <a:latin typeface="Arial" pitchFamily="34"/>
                        </a:rPr>
                        <a:t>21%</a:t>
                      </a:r>
                    </a:p>
                  </a:txBody>
                  <a:tcPr marL="7616" marR="7616" marT="7616" marB="0" anchor="ctr">
                    <a:lnL w="190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E1E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fontAlgn="ctr"/>
                      <a:r>
                        <a:rPr lang="pl-PL" sz="1400" b="0" i="0" u="none" strike="noStrike">
                          <a:solidFill>
                            <a:srgbClr val="000000"/>
                          </a:solidFill>
                          <a:latin typeface="Arial" pitchFamily="34"/>
                        </a:rPr>
                        <a:t>24%</a:t>
                      </a:r>
                    </a:p>
                  </a:txBody>
                  <a:tcPr marL="7616" marR="7616" marT="7616" marB="0" anchor="ctr">
                    <a:lnL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E5E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fontAlgn="ctr"/>
                      <a:r>
                        <a:rPr lang="pl-PL" sz="1400" b="0" i="0" u="none" strike="noStrike">
                          <a:solidFill>
                            <a:srgbClr val="000000"/>
                          </a:solidFill>
                          <a:latin typeface="Arial" pitchFamily="34"/>
                        </a:rPr>
                        <a:t>18%</a:t>
                      </a:r>
                    </a:p>
                  </a:txBody>
                  <a:tcPr marL="7616" marR="7616" marT="7616" marB="0" anchor="ctr">
                    <a:lnL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1D1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1696067"/>
                  </a:ext>
                </a:extLst>
              </a:tr>
              <a:tr h="263722">
                <a:tc>
                  <a:txBody>
                    <a:bodyPr/>
                    <a:lstStyle/>
                    <a:p>
                      <a:pPr lvl="0" algn="l" fontAlgn="t"/>
                      <a:r>
                        <a:rPr lang="pl-PL" sz="1400" b="1" i="0" u="none" strike="noStrike">
                          <a:solidFill>
                            <a:srgbClr val="FFFFFF"/>
                          </a:solidFill>
                          <a:latin typeface="Calibri" pitchFamily="34"/>
                        </a:rPr>
                        <a:t>Raczej  pozytywnie</a:t>
                      </a:r>
                    </a:p>
                  </a:txBody>
                  <a:tcPr marL="7616" marR="7616" marT="7616" marB="0">
                    <a:lnL w="190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14E7B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fontAlgn="ctr"/>
                      <a:r>
                        <a:rPr lang="pl-PL" sz="1400" b="0" i="0" u="none" strike="noStrike">
                          <a:solidFill>
                            <a:srgbClr val="000000"/>
                          </a:solidFill>
                          <a:latin typeface="Arial" pitchFamily="34"/>
                        </a:rPr>
                        <a:t>7%</a:t>
                      </a:r>
                    </a:p>
                  </a:txBody>
                  <a:tcPr marL="7616" marR="7616" marT="7616" marB="0" anchor="ctr">
                    <a:lnL w="190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E1E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fontAlgn="ctr"/>
                      <a:r>
                        <a:rPr lang="pl-PL" sz="1400" b="0" i="0" u="none" strike="noStrike">
                          <a:solidFill>
                            <a:srgbClr val="000000"/>
                          </a:solidFill>
                          <a:latin typeface="Arial" pitchFamily="34"/>
                        </a:rPr>
                        <a:t>6%</a:t>
                      </a:r>
                    </a:p>
                  </a:txBody>
                  <a:tcPr marL="7616" marR="7616" marT="7616" marB="0" anchor="ctr">
                    <a:lnL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fontAlgn="ctr"/>
                      <a:r>
                        <a:rPr lang="pl-PL" sz="1400" b="0" i="0" u="none" strike="noStrike">
                          <a:solidFill>
                            <a:srgbClr val="000000"/>
                          </a:solidFill>
                          <a:latin typeface="Arial" pitchFamily="34"/>
                        </a:rPr>
                        <a:t>7%</a:t>
                      </a:r>
                    </a:p>
                  </a:txBody>
                  <a:tcPr marL="7616" marR="7616" marT="7616" marB="0" anchor="ctr">
                    <a:lnL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298064"/>
                  </a:ext>
                </a:extLst>
              </a:tr>
              <a:tr h="450433">
                <a:tc>
                  <a:txBody>
                    <a:bodyPr/>
                    <a:lstStyle/>
                    <a:p>
                      <a:pPr lvl="0" algn="l" fontAlgn="t"/>
                      <a:r>
                        <a:rPr lang="pl-PL" sz="1400" b="1" i="0" u="none" strike="noStrike">
                          <a:solidFill>
                            <a:srgbClr val="FFFFFF"/>
                          </a:solidFill>
                          <a:latin typeface="Calibri" pitchFamily="34"/>
                        </a:rPr>
                        <a:t>Zdecydowanie pozytywnie</a:t>
                      </a:r>
                    </a:p>
                  </a:txBody>
                  <a:tcPr marL="7616" marR="7616" marT="7616" marB="0">
                    <a:lnL w="190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14E7B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fontAlgn="ctr"/>
                      <a:r>
                        <a:rPr lang="pl-PL" sz="1400" b="0" i="0" u="none" strike="noStrike">
                          <a:solidFill>
                            <a:srgbClr val="000000"/>
                          </a:solidFill>
                          <a:latin typeface="Arial" pitchFamily="34"/>
                        </a:rPr>
                        <a:t>2%</a:t>
                      </a:r>
                    </a:p>
                  </a:txBody>
                  <a:tcPr marL="7616" marR="7616" marT="7616" marB="0" anchor="ctr">
                    <a:lnL w="190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E1E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fontAlgn="ctr"/>
                      <a:r>
                        <a:rPr lang="pl-PL" sz="1400" b="0" i="0" u="none" strike="noStrike">
                          <a:solidFill>
                            <a:srgbClr val="000000"/>
                          </a:solidFill>
                          <a:latin typeface="Arial" pitchFamily="34"/>
                        </a:rPr>
                        <a:t>1%</a:t>
                      </a:r>
                    </a:p>
                  </a:txBody>
                  <a:tcPr marL="7616" marR="7616" marT="7616" marB="0" anchor="ctr">
                    <a:lnL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fontAlgn="ctr"/>
                      <a:r>
                        <a:rPr lang="pl-PL" sz="1400" b="0" i="0" u="none" strike="noStrike">
                          <a:solidFill>
                            <a:srgbClr val="000000"/>
                          </a:solidFill>
                          <a:latin typeface="Arial" pitchFamily="34"/>
                        </a:rPr>
                        <a:t>2%</a:t>
                      </a:r>
                    </a:p>
                  </a:txBody>
                  <a:tcPr marL="7616" marR="7616" marT="7616" marB="0" anchor="ctr">
                    <a:lnL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5252558"/>
                  </a:ext>
                </a:extLst>
              </a:tr>
              <a:tr h="450433">
                <a:tc>
                  <a:txBody>
                    <a:bodyPr/>
                    <a:lstStyle/>
                    <a:p>
                      <a:pPr lvl="0" algn="l" fontAlgn="t"/>
                      <a:r>
                        <a:rPr lang="pl-PL" sz="1400" b="1" i="0" u="none" strike="noStrike">
                          <a:solidFill>
                            <a:srgbClr val="FFFFFF"/>
                          </a:solidFill>
                          <a:latin typeface="Calibri" pitchFamily="34"/>
                        </a:rPr>
                        <a:t>Nie wiem/ nie mam zdania</a:t>
                      </a:r>
                    </a:p>
                  </a:txBody>
                  <a:tcPr marL="7616" marR="7616" marT="7616" marB="0">
                    <a:lnL w="190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14E7B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fontAlgn="ctr"/>
                      <a:r>
                        <a:rPr lang="pl-PL" sz="1400" b="0" i="0" u="none" strike="noStrike">
                          <a:solidFill>
                            <a:srgbClr val="000000"/>
                          </a:solidFill>
                          <a:latin typeface="Arial" pitchFamily="34"/>
                        </a:rPr>
                        <a:t>16%</a:t>
                      </a:r>
                    </a:p>
                  </a:txBody>
                  <a:tcPr marL="7616" marR="7616" marT="7616" marB="0" anchor="ctr">
                    <a:lnL w="190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E1E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fontAlgn="ctr"/>
                      <a:r>
                        <a:rPr lang="pl-PL" sz="1400" b="0" i="0" u="none" strike="noStrike">
                          <a:solidFill>
                            <a:srgbClr val="000000"/>
                          </a:solidFill>
                          <a:latin typeface="Arial" pitchFamily="34"/>
                        </a:rPr>
                        <a:t>19%</a:t>
                      </a:r>
                    </a:p>
                  </a:txBody>
                  <a:tcPr marL="7616" marR="7616" marT="7616" marB="0" anchor="ctr">
                    <a:lnL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E5E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fontAlgn="ctr"/>
                      <a:r>
                        <a:rPr lang="pl-PL" sz="1400" b="0" i="0" u="none" strike="noStrike">
                          <a:solidFill>
                            <a:srgbClr val="000000"/>
                          </a:solidFill>
                          <a:latin typeface="Arial" pitchFamily="34"/>
                        </a:rPr>
                        <a:t>13%</a:t>
                      </a:r>
                    </a:p>
                  </a:txBody>
                  <a:tcPr marL="7616" marR="7616" marT="7616" marB="0" anchor="ctr">
                    <a:lnL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1D1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2111125"/>
                  </a:ext>
                </a:extLst>
              </a:tr>
              <a:tr h="263722">
                <a:tc>
                  <a:txBody>
                    <a:bodyPr/>
                    <a:lstStyle/>
                    <a:p>
                      <a:pPr lvl="0" algn="l" fontAlgn="t"/>
                      <a:r>
                        <a:rPr lang="pl-PL" sz="1400" b="1" i="0" u="none" strike="noStrike">
                          <a:solidFill>
                            <a:srgbClr val="FFFFFF"/>
                          </a:solidFill>
                          <a:latin typeface="Calibri" pitchFamily="34"/>
                        </a:rPr>
                        <a:t>RAZEM</a:t>
                      </a:r>
                    </a:p>
                  </a:txBody>
                  <a:tcPr marL="7616" marR="7616" marT="7616" marB="0">
                    <a:lnL w="190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14E7B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fontAlgn="ctr"/>
                      <a:r>
                        <a:rPr lang="pl-PL" sz="1400" b="0" i="0" u="none" strike="noStrike">
                          <a:solidFill>
                            <a:srgbClr val="000000"/>
                          </a:solidFill>
                          <a:latin typeface="Arial" pitchFamily="34"/>
                        </a:rPr>
                        <a:t>100%</a:t>
                      </a:r>
                    </a:p>
                  </a:txBody>
                  <a:tcPr marL="7616" marR="7616" marT="7616" marB="0" anchor="ctr">
                    <a:lnL w="190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fontAlgn="ctr"/>
                      <a:r>
                        <a:rPr lang="pl-PL" sz="1400" b="0" i="0" u="none" strike="noStrike">
                          <a:solidFill>
                            <a:srgbClr val="000000"/>
                          </a:solidFill>
                          <a:latin typeface="Arial" pitchFamily="34"/>
                        </a:rPr>
                        <a:t>100%</a:t>
                      </a:r>
                    </a:p>
                  </a:txBody>
                  <a:tcPr marL="7616" marR="7616" marT="7616" marB="0" anchor="ctr">
                    <a:lnL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fontAlgn="ctr"/>
                      <a:r>
                        <a:rPr lang="pl-PL" sz="1400" b="0" i="0" u="none" strike="noStrike">
                          <a:solidFill>
                            <a:srgbClr val="000000"/>
                          </a:solidFill>
                          <a:latin typeface="Arial" pitchFamily="34"/>
                        </a:rPr>
                        <a:t>100%</a:t>
                      </a:r>
                    </a:p>
                  </a:txBody>
                  <a:tcPr marL="7616" marR="7616" marT="7616" marB="0" anchor="ctr">
                    <a:lnL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43934971"/>
                  </a:ext>
                </a:extLst>
              </a:tr>
            </a:tbl>
          </a:graphicData>
        </a:graphic>
      </p:graphicFrame>
      <p:sp>
        <p:nvSpPr>
          <p:cNvPr id="7" name="Rectangle 27">
            <a:extLst>
              <a:ext uri="{FF2B5EF4-FFF2-40B4-BE49-F238E27FC236}">
                <a16:creationId xmlns:a16="http://schemas.microsoft.com/office/drawing/2014/main" id="{82A5B601-8BBF-466B-BA6F-71F575DB5D2D}"/>
              </a:ext>
            </a:extLst>
          </p:cNvPr>
          <p:cNvSpPr>
            <a:spLocks noMove="1" noResize="1"/>
          </p:cNvSpPr>
          <p:nvPr/>
        </p:nvSpPr>
        <p:spPr>
          <a:xfrm>
            <a:off x="0" y="962424"/>
            <a:ext cx="1006763" cy="1216152"/>
          </a:xfrm>
          <a:prstGeom prst="rect">
            <a:avLst/>
          </a:prstGeom>
          <a:solidFill>
            <a:srgbClr val="A8A442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Meiryo"/>
            </a:endParaRPr>
          </a:p>
        </p:txBody>
      </p:sp>
      <p:sp>
        <p:nvSpPr>
          <p:cNvPr id="8" name="Rectangle 29">
            <a:extLst>
              <a:ext uri="{FF2B5EF4-FFF2-40B4-BE49-F238E27FC236}">
                <a16:creationId xmlns:a16="http://schemas.microsoft.com/office/drawing/2014/main" id="{B0A7646A-9F88-4F14-9CF2-03B7183521A9}"/>
              </a:ext>
            </a:extLst>
          </p:cNvPr>
          <p:cNvSpPr>
            <a:spLocks noMove="1" noResize="1"/>
          </p:cNvSpPr>
          <p:nvPr/>
        </p:nvSpPr>
        <p:spPr>
          <a:xfrm rot="5400013">
            <a:off x="-2390233" y="3396996"/>
            <a:ext cx="6858000" cy="64008"/>
          </a:xfrm>
          <a:prstGeom prst="rect">
            <a:avLst/>
          </a:prstGeom>
          <a:solidFill>
            <a:srgbClr val="302F1B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Meiryo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3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4">
            <a:extLst>
              <a:ext uri="{FF2B5EF4-FFF2-40B4-BE49-F238E27FC236}">
                <a16:creationId xmlns:a16="http://schemas.microsoft.com/office/drawing/2014/main" id="{F4D3381B-F645-4D6B-8143-0C9BCD3C5A2C}"/>
              </a:ext>
            </a:extLst>
          </p:cNvPr>
          <p:cNvSpPr/>
          <p:nvPr/>
        </p:nvSpPr>
        <p:spPr>
          <a:xfrm>
            <a:off x="274100" y="550413"/>
            <a:ext cx="11545004" cy="461662"/>
          </a:xfrm>
          <a:prstGeom prst="rect">
            <a:avLst/>
          </a:prstGeom>
          <a:solidFill>
            <a:srgbClr val="F2F2F2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400" b="1" i="0" u="none" strike="noStrike" kern="1200" cap="none" spc="0" baseline="0">
                <a:solidFill>
                  <a:srgbClr val="000000"/>
                </a:solidFill>
                <a:uFillTx/>
                <a:latin typeface="Calibri" pitchFamily="34"/>
                <a:ea typeface="Calibri" pitchFamily="34"/>
              </a:rPr>
              <a:t>Czy uważasz, że dodatkowa opłata reprograficzna jest formą podatku?</a:t>
            </a:r>
            <a:endParaRPr lang="pl-PL" sz="2400" b="1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" name="pole tekstowe 5">
            <a:extLst>
              <a:ext uri="{FF2B5EF4-FFF2-40B4-BE49-F238E27FC236}">
                <a16:creationId xmlns:a16="http://schemas.microsoft.com/office/drawing/2014/main" id="{3BAE5DE6-9D17-4C54-B0AA-2A8CAF00209D}"/>
              </a:ext>
            </a:extLst>
          </p:cNvPr>
          <p:cNvSpPr txBox="1"/>
          <p:nvPr/>
        </p:nvSpPr>
        <p:spPr>
          <a:xfrm>
            <a:off x="346072" y="5907472"/>
            <a:ext cx="11473031" cy="400114"/>
          </a:xfrm>
          <a:prstGeom prst="rect">
            <a:avLst/>
          </a:prstGeom>
          <a:solidFill>
            <a:srgbClr val="FFC000"/>
          </a:solidFill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000" b="0" i="0" u="none" strike="noStrike" kern="1200" cap="none" spc="0" baseline="0">
                <a:solidFill>
                  <a:srgbClr val="002060"/>
                </a:solidFill>
                <a:uFillTx/>
                <a:latin typeface="Calibri"/>
              </a:rPr>
              <a:t>Opłata reprograficzna </a:t>
            </a:r>
            <a:r>
              <a:rPr lang="pl-PL" sz="2000" b="0" i="0" u="none" strike="noStrike" kern="0" cap="none" spc="0" baseline="0">
                <a:solidFill>
                  <a:srgbClr val="002060"/>
                </a:solidFill>
                <a:uFillTx/>
                <a:latin typeface="Calibri"/>
              </a:rPr>
              <a:t>jest formą </a:t>
            </a:r>
            <a:r>
              <a:rPr lang="pl-PL" sz="2000" b="0" i="0" u="none" strike="noStrike" kern="1200" cap="none" spc="0" baseline="0">
                <a:solidFill>
                  <a:srgbClr val="002060"/>
                </a:solidFill>
                <a:uFillTx/>
                <a:latin typeface="Calibri"/>
              </a:rPr>
              <a:t>podatku dla zdecydowanej większości Polaków.</a:t>
            </a:r>
          </a:p>
        </p:txBody>
      </p:sp>
      <p:pic>
        <p:nvPicPr>
          <p:cNvPr id="4" name="Obraz 2" descr="Obraz zawierający tekst, sprzęt elektroniczny&#10;&#10;Opis wygenerowany automatycznie">
            <a:extLst>
              <a:ext uri="{FF2B5EF4-FFF2-40B4-BE49-F238E27FC236}">
                <a16:creationId xmlns:a16="http://schemas.microsoft.com/office/drawing/2014/main" id="{6F1C1468-6B2F-40B9-A071-54C50BAC14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072" y="1962759"/>
            <a:ext cx="4398702" cy="2932471"/>
          </a:xfrm>
          <a:prstGeom prst="rect">
            <a:avLst/>
          </a:prstGeom>
          <a:noFill/>
          <a:ln cap="flat">
            <a:noFill/>
          </a:ln>
        </p:spPr>
      </p:pic>
      <p:graphicFrame>
        <p:nvGraphicFramePr>
          <p:cNvPr id="5" name="Wykres 5">
            <a:extLst>
              <a:ext uri="{FF2B5EF4-FFF2-40B4-BE49-F238E27FC236}">
                <a16:creationId xmlns:a16="http://schemas.microsoft.com/office/drawing/2014/main" id="{26B1364F-55C2-4840-8D01-A57D52D28AF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66121751"/>
              </p:ext>
            </p:extLst>
          </p:nvPr>
        </p:nvGraphicFramePr>
        <p:xfrm>
          <a:off x="7909386" y="1960619"/>
          <a:ext cx="3909718" cy="29324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9">
            <a:extLst>
              <a:ext uri="{FF2B5EF4-FFF2-40B4-BE49-F238E27FC236}">
                <a16:creationId xmlns:a16="http://schemas.microsoft.com/office/drawing/2014/main" id="{D79EC4B3-C91E-440F-932E-D8DE49E6A9C2}"/>
              </a:ext>
            </a:extLst>
          </p:cNvPr>
          <p:cNvSpPr/>
          <p:nvPr/>
        </p:nvSpPr>
        <p:spPr>
          <a:xfrm>
            <a:off x="354200" y="646621"/>
            <a:ext cx="11501469" cy="830997"/>
          </a:xfrm>
          <a:prstGeom prst="rect">
            <a:avLst/>
          </a:prstGeom>
          <a:solidFill>
            <a:srgbClr val="F2F2F2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400" b="1" i="0" u="none" strike="noStrike" kern="1200" cap="none" spc="0" baseline="0" dirty="0">
                <a:solidFill>
                  <a:srgbClr val="000000"/>
                </a:solidFill>
                <a:uFillTx/>
                <a:latin typeface="Calibri" pitchFamily="34"/>
                <a:ea typeface="Calibri" pitchFamily="34"/>
              </a:rPr>
              <a:t>Czy uważasz, że podatki/ obowiązkowe opłaty wynikające z przepisów powinny być ściągane przez prywatne organizacje?</a:t>
            </a:r>
            <a:endParaRPr lang="pl-PL" sz="2400" b="1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8" name="pole tekstowe 9">
            <a:extLst>
              <a:ext uri="{FF2B5EF4-FFF2-40B4-BE49-F238E27FC236}">
                <a16:creationId xmlns:a16="http://schemas.microsoft.com/office/drawing/2014/main" id="{04581DA9-CBCA-4596-95A1-25D9E91E2270}"/>
              </a:ext>
            </a:extLst>
          </p:cNvPr>
          <p:cNvSpPr txBox="1"/>
          <p:nvPr/>
        </p:nvSpPr>
        <p:spPr>
          <a:xfrm>
            <a:off x="354200" y="5621113"/>
            <a:ext cx="11501469" cy="646334"/>
          </a:xfrm>
          <a:prstGeom prst="rect">
            <a:avLst/>
          </a:prstGeom>
          <a:solidFill>
            <a:srgbClr val="FFC000"/>
          </a:solidFill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800" b="0" i="0" u="none" strike="noStrike" kern="1200" cap="none" spc="0" baseline="0" dirty="0">
                <a:solidFill>
                  <a:srgbClr val="002060"/>
                </a:solidFill>
                <a:uFillTx/>
                <a:latin typeface="Calibri"/>
              </a:rPr>
              <a:t>Zdecydowana większość Polaków uważa, iż podatki i opłaty obowiązkowe nie powinny być ściągane przez prywatne organizacje.</a:t>
            </a:r>
          </a:p>
        </p:txBody>
      </p:sp>
      <p:pic>
        <p:nvPicPr>
          <p:cNvPr id="9" name="Obraz 2" descr="Obraz zawierający niebo, zewnętrzne, osoba, pozujący&#10;&#10;Opis wygenerowany automatycznie">
            <a:extLst>
              <a:ext uri="{FF2B5EF4-FFF2-40B4-BE49-F238E27FC236}">
                <a16:creationId xmlns:a16="http://schemas.microsoft.com/office/drawing/2014/main" id="{59E22BD4-9E57-4542-9EBD-B1EC49DAF3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96870" y="2101808"/>
            <a:ext cx="3558799" cy="2074005"/>
          </a:xfrm>
          <a:prstGeom prst="rect">
            <a:avLst/>
          </a:prstGeom>
          <a:noFill/>
          <a:ln cap="flat">
            <a:noFill/>
          </a:ln>
        </p:spPr>
      </p:pic>
      <p:graphicFrame>
        <p:nvGraphicFramePr>
          <p:cNvPr id="10" name="Wykres 9">
            <a:extLst>
              <a:ext uri="{FF2B5EF4-FFF2-40B4-BE49-F238E27FC236}">
                <a16:creationId xmlns:a16="http://schemas.microsoft.com/office/drawing/2014/main" id="{3728DF86-E72F-4D90-9779-B54A4ECB45A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05560286"/>
              </p:ext>
            </p:extLst>
          </p:nvPr>
        </p:nvGraphicFramePr>
        <p:xfrm>
          <a:off x="190023" y="2004323"/>
          <a:ext cx="7188240" cy="22689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3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9">
            <a:extLst>
              <a:ext uri="{FF2B5EF4-FFF2-40B4-BE49-F238E27FC236}">
                <a16:creationId xmlns:a16="http://schemas.microsoft.com/office/drawing/2014/main" id="{BB8EF0DB-852D-405C-8F66-977384AE245B}"/>
              </a:ext>
            </a:extLst>
          </p:cNvPr>
          <p:cNvSpPr/>
          <p:nvPr/>
        </p:nvSpPr>
        <p:spPr>
          <a:xfrm>
            <a:off x="343329" y="548758"/>
            <a:ext cx="11524411" cy="830997"/>
          </a:xfrm>
          <a:prstGeom prst="rect">
            <a:avLst/>
          </a:prstGeom>
          <a:solidFill>
            <a:srgbClr val="F2F2F2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400" b="1" i="0" u="none" strike="noStrike" kern="1200" cap="none" spc="0" baseline="0">
                <a:solidFill>
                  <a:srgbClr val="000000"/>
                </a:solidFill>
                <a:uFillTx/>
                <a:latin typeface="Calibri" pitchFamily="34"/>
                <a:ea typeface="Calibri" pitchFamily="34"/>
              </a:rPr>
              <a:t>Czy w związku ze zwiększeniem udziału pracy zdalnej uważasz, że opodatkowanie sprzętu komputerowego i smartphonów powinno być:</a:t>
            </a:r>
            <a:endParaRPr lang="pl-PL" sz="2400" b="1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" name="pole tekstowe 9">
            <a:extLst>
              <a:ext uri="{FF2B5EF4-FFF2-40B4-BE49-F238E27FC236}">
                <a16:creationId xmlns:a16="http://schemas.microsoft.com/office/drawing/2014/main" id="{3D039EA4-23C5-4A53-8DA5-E8A525462445}"/>
              </a:ext>
            </a:extLst>
          </p:cNvPr>
          <p:cNvSpPr txBox="1"/>
          <p:nvPr/>
        </p:nvSpPr>
        <p:spPr>
          <a:xfrm>
            <a:off x="343329" y="5662906"/>
            <a:ext cx="11524411" cy="707882"/>
          </a:xfrm>
          <a:prstGeom prst="rect">
            <a:avLst/>
          </a:prstGeom>
          <a:solidFill>
            <a:srgbClr val="FFC000"/>
          </a:solidFill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000" b="0" i="0" u="none" strike="noStrike" kern="1200" cap="none" spc="0" baseline="0">
                <a:solidFill>
                  <a:srgbClr val="002060"/>
                </a:solidFill>
                <a:uFillTx/>
                <a:latin typeface="Calibri"/>
              </a:rPr>
              <a:t>Zdecydowana większość badanych oczekuje, że opodatkowanie sprzętu komputerowego i smartphonów pozostanie bez zmian lub będzie zmniejszone.</a:t>
            </a:r>
          </a:p>
        </p:txBody>
      </p:sp>
      <p:graphicFrame>
        <p:nvGraphicFramePr>
          <p:cNvPr id="4" name="Wykres 4">
            <a:extLst>
              <a:ext uri="{FF2B5EF4-FFF2-40B4-BE49-F238E27FC236}">
                <a16:creationId xmlns:a16="http://schemas.microsoft.com/office/drawing/2014/main" id="{DF12F53D-0B79-403E-95DE-0077899E25A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01915814"/>
              </p:ext>
            </p:extLst>
          </p:nvPr>
        </p:nvGraphicFramePr>
        <p:xfrm>
          <a:off x="4122780" y="2165326"/>
          <a:ext cx="9309853" cy="21200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5" name="Obraz 6">
            <a:extLst>
              <a:ext uri="{FF2B5EF4-FFF2-40B4-BE49-F238E27FC236}">
                <a16:creationId xmlns:a16="http://schemas.microsoft.com/office/drawing/2014/main" id="{26E252E4-A831-4603-B8D3-F0D0BFA554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329" y="1955261"/>
            <a:ext cx="3495138" cy="2330092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3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9">
            <a:extLst>
              <a:ext uri="{FF2B5EF4-FFF2-40B4-BE49-F238E27FC236}">
                <a16:creationId xmlns:a16="http://schemas.microsoft.com/office/drawing/2014/main" id="{9B7FFC62-9315-444D-88CA-5DCABE295909}"/>
              </a:ext>
            </a:extLst>
          </p:cNvPr>
          <p:cNvSpPr/>
          <p:nvPr/>
        </p:nvSpPr>
        <p:spPr>
          <a:xfrm>
            <a:off x="355500" y="562740"/>
            <a:ext cx="11531699" cy="830997"/>
          </a:xfrm>
          <a:prstGeom prst="rect">
            <a:avLst/>
          </a:prstGeom>
          <a:solidFill>
            <a:srgbClr val="F2F2F2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400" b="1" i="0" u="none" strike="noStrike" kern="1200" cap="none" spc="0" baseline="0">
                <a:solidFill>
                  <a:srgbClr val="000000"/>
                </a:solidFill>
                <a:uFillTx/>
                <a:latin typeface="Calibri" pitchFamily="34"/>
                <a:ea typeface="Calibri" pitchFamily="34"/>
              </a:rPr>
              <a:t>Czy po wprowadzeniu dodatkowej opłaty reprograficznej będziesz dokonywał zakupów sprzętu audiowizualnego częściej czy rzadziej?</a:t>
            </a:r>
            <a:endParaRPr lang="pl-PL" sz="2400" b="1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" name="pole tekstowe 8">
            <a:extLst>
              <a:ext uri="{FF2B5EF4-FFF2-40B4-BE49-F238E27FC236}">
                <a16:creationId xmlns:a16="http://schemas.microsoft.com/office/drawing/2014/main" id="{23C723F4-9B2F-4809-9E26-CA85A070CE03}"/>
              </a:ext>
            </a:extLst>
          </p:cNvPr>
          <p:cNvSpPr txBox="1"/>
          <p:nvPr/>
        </p:nvSpPr>
        <p:spPr>
          <a:xfrm>
            <a:off x="355500" y="5929399"/>
            <a:ext cx="11531699" cy="400114"/>
          </a:xfrm>
          <a:prstGeom prst="rect">
            <a:avLst/>
          </a:prstGeom>
          <a:solidFill>
            <a:srgbClr val="FFC000"/>
          </a:solidFill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000" b="0" i="0" u="none" strike="noStrike" kern="1200" cap="none" spc="0" baseline="0">
                <a:solidFill>
                  <a:srgbClr val="002060"/>
                </a:solidFill>
                <a:uFillTx/>
                <a:latin typeface="Calibri"/>
              </a:rPr>
              <a:t>Opłata reprograficzna ograniczy zakup sprzętu przez konsumentów.</a:t>
            </a:r>
          </a:p>
        </p:txBody>
      </p:sp>
      <p:pic>
        <p:nvPicPr>
          <p:cNvPr id="4" name="Obraz 2" descr="Obraz zawierający tekst, budynek, zewnętrzne, scena&#10;&#10;Opis wygenerowany automatycznie">
            <a:extLst>
              <a:ext uri="{FF2B5EF4-FFF2-40B4-BE49-F238E27FC236}">
                <a16:creationId xmlns:a16="http://schemas.microsoft.com/office/drawing/2014/main" id="{EE579419-9F06-4F48-84EE-3E34228201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500" y="1973394"/>
            <a:ext cx="3457620" cy="2699930"/>
          </a:xfrm>
          <a:prstGeom prst="rect">
            <a:avLst/>
          </a:prstGeom>
          <a:noFill/>
          <a:ln cap="flat">
            <a:noFill/>
          </a:ln>
        </p:spPr>
      </p:pic>
      <p:graphicFrame>
        <p:nvGraphicFramePr>
          <p:cNvPr id="5" name="Wykres 14">
            <a:extLst>
              <a:ext uri="{FF2B5EF4-FFF2-40B4-BE49-F238E27FC236}">
                <a16:creationId xmlns:a16="http://schemas.microsoft.com/office/drawing/2014/main" id="{B7C65B54-4A3C-4000-9F19-1E21F64C005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79339174"/>
              </p:ext>
            </p:extLst>
          </p:nvPr>
        </p:nvGraphicFramePr>
        <p:xfrm>
          <a:off x="3814145" y="2153046"/>
          <a:ext cx="8377851" cy="25202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pole tekstowe 15">
            <a:extLst>
              <a:ext uri="{FF2B5EF4-FFF2-40B4-BE49-F238E27FC236}">
                <a16:creationId xmlns:a16="http://schemas.microsoft.com/office/drawing/2014/main" id="{858EBEA6-0AE0-4A63-9ACA-4032A2CFF889}"/>
              </a:ext>
            </a:extLst>
          </p:cNvPr>
          <p:cNvSpPr txBox="1"/>
          <p:nvPr/>
        </p:nvSpPr>
        <p:spPr>
          <a:xfrm>
            <a:off x="8336155" y="2460074"/>
            <a:ext cx="1379180" cy="40011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000" b="1" i="0" u="none" strike="noStrike" kern="1200" cap="none" spc="0" baseline="0">
                <a:solidFill>
                  <a:srgbClr val="0070C0"/>
                </a:solidFill>
                <a:uFillTx/>
                <a:latin typeface="Calibri"/>
              </a:rPr>
              <a:t>3%</a:t>
            </a:r>
          </a:p>
        </p:txBody>
      </p:sp>
      <p:sp>
        <p:nvSpPr>
          <p:cNvPr id="7" name="pole tekstowe 16">
            <a:extLst>
              <a:ext uri="{FF2B5EF4-FFF2-40B4-BE49-F238E27FC236}">
                <a16:creationId xmlns:a16="http://schemas.microsoft.com/office/drawing/2014/main" id="{C6440036-E2CF-439D-BE50-C2F6A846B29A}"/>
              </a:ext>
            </a:extLst>
          </p:cNvPr>
          <p:cNvSpPr txBox="1"/>
          <p:nvPr/>
        </p:nvSpPr>
        <p:spPr>
          <a:xfrm>
            <a:off x="9488253" y="3932157"/>
            <a:ext cx="1379180" cy="40011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000" b="1" i="0" u="none" strike="noStrike" kern="1200" cap="none" spc="0" baseline="0">
                <a:solidFill>
                  <a:srgbClr val="FF0000"/>
                </a:solidFill>
                <a:uFillTx/>
                <a:latin typeface="Calibri"/>
              </a:rPr>
              <a:t>54%</a:t>
            </a:r>
          </a:p>
        </p:txBody>
      </p:sp>
      <p:sp>
        <p:nvSpPr>
          <p:cNvPr id="8" name="Nawias klamrowy zamykający 17">
            <a:extLst>
              <a:ext uri="{FF2B5EF4-FFF2-40B4-BE49-F238E27FC236}">
                <a16:creationId xmlns:a16="http://schemas.microsoft.com/office/drawing/2014/main" id="{974FEDAB-F916-4B90-BCB5-689C2F04FC47}"/>
              </a:ext>
            </a:extLst>
          </p:cNvPr>
          <p:cNvSpPr/>
          <p:nvPr/>
        </p:nvSpPr>
        <p:spPr>
          <a:xfrm>
            <a:off x="9686522" y="3809225"/>
            <a:ext cx="147145" cy="695200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5400000"/>
              <a:gd name="f10" fmla="val 8333"/>
              <a:gd name="f11" fmla="val 50000"/>
              <a:gd name="f12" fmla="+- 0 0 -180"/>
              <a:gd name="f13" fmla="+- 0 0 -270"/>
              <a:gd name="f14" fmla="+- 0 0 -360"/>
              <a:gd name="f15" fmla="abs f4"/>
              <a:gd name="f16" fmla="abs f5"/>
              <a:gd name="f17" fmla="abs f6"/>
              <a:gd name="f18" fmla="+- 2700000 f1 0"/>
              <a:gd name="f19" fmla="*/ f12 f0 1"/>
              <a:gd name="f20" fmla="*/ f13 f0 1"/>
              <a:gd name="f21" fmla="*/ f14 f0 1"/>
              <a:gd name="f22" fmla="?: f15 f4 1"/>
              <a:gd name="f23" fmla="?: f16 f5 1"/>
              <a:gd name="f24" fmla="?: f17 f6 1"/>
              <a:gd name="f25" fmla="+- f18 0 f1"/>
              <a:gd name="f26" fmla="*/ f19 1 f3"/>
              <a:gd name="f27" fmla="*/ f20 1 f3"/>
              <a:gd name="f28" fmla="*/ f21 1 f3"/>
              <a:gd name="f29" fmla="*/ f22 1 21600"/>
              <a:gd name="f30" fmla="*/ f23 1 21600"/>
              <a:gd name="f31" fmla="*/ 21600 f22 1"/>
              <a:gd name="f32" fmla="*/ 21600 f23 1"/>
              <a:gd name="f33" fmla="+- f25 f1 0"/>
              <a:gd name="f34" fmla="+- f26 0 f1"/>
              <a:gd name="f35" fmla="+- f27 0 f1"/>
              <a:gd name="f36" fmla="+- f28 0 f1"/>
              <a:gd name="f37" fmla="min f30 f29"/>
              <a:gd name="f38" fmla="*/ f31 1 f24"/>
              <a:gd name="f39" fmla="*/ f32 1 f24"/>
              <a:gd name="f40" fmla="*/ f33 f8 1"/>
              <a:gd name="f41" fmla="val f38"/>
              <a:gd name="f42" fmla="val f39"/>
              <a:gd name="f43" fmla="*/ f40 1 f0"/>
              <a:gd name="f44" fmla="*/ f7 f37 1"/>
              <a:gd name="f45" fmla="+- f42 0 f7"/>
              <a:gd name="f46" fmla="+- f41 0 f7"/>
              <a:gd name="f47" fmla="+- 0 0 f43"/>
              <a:gd name="f48" fmla="*/ f41 f37 1"/>
              <a:gd name="f49" fmla="*/ f42 f37 1"/>
              <a:gd name="f50" fmla="*/ f46 1 2"/>
              <a:gd name="f51" fmla="min f46 f45"/>
              <a:gd name="f52" fmla="*/ f45 f11 1"/>
              <a:gd name="f53" fmla="+- 0 0 f47"/>
              <a:gd name="f54" fmla="+- f7 f50 0"/>
              <a:gd name="f55" fmla="*/ f51 f10 1"/>
              <a:gd name="f56" fmla="*/ f52 1 100000"/>
              <a:gd name="f57" fmla="*/ f53 f0 1"/>
              <a:gd name="f58" fmla="*/ f50 f37 1"/>
              <a:gd name="f59" fmla="*/ f55 1 100000"/>
              <a:gd name="f60" fmla="*/ f57 1 f8"/>
              <a:gd name="f61" fmla="*/ f54 f37 1"/>
              <a:gd name="f62" fmla="*/ f56 f37 1"/>
              <a:gd name="f63" fmla="+- f60 0 f1"/>
              <a:gd name="f64" fmla="+- f56 0 f59"/>
              <a:gd name="f65" fmla="+- f42 0 f59"/>
              <a:gd name="f66" fmla="*/ f59 f37 1"/>
              <a:gd name="f67" fmla="cos 1 f63"/>
              <a:gd name="f68" fmla="sin 1 f63"/>
              <a:gd name="f69" fmla="*/ f64 f37 1"/>
              <a:gd name="f70" fmla="*/ f65 f37 1"/>
              <a:gd name="f71" fmla="+- 0 0 f67"/>
              <a:gd name="f72" fmla="+- 0 0 f68"/>
              <a:gd name="f73" fmla="+- 0 0 f71"/>
              <a:gd name="f74" fmla="+- 0 0 f72"/>
              <a:gd name="f75" fmla="val f73"/>
              <a:gd name="f76" fmla="val f74"/>
              <a:gd name="f77" fmla="*/ f75 f50 1"/>
              <a:gd name="f78" fmla="*/ f76 f59 1"/>
              <a:gd name="f79" fmla="+- f7 f77 0"/>
              <a:gd name="f80" fmla="+- f59 0 f78"/>
              <a:gd name="f81" fmla="+- f42 f78 0"/>
              <a:gd name="f82" fmla="+- f81 0 f59"/>
              <a:gd name="f83" fmla="*/ f80 f37 1"/>
              <a:gd name="f84" fmla="*/ f79 f37 1"/>
              <a:gd name="f85" fmla="*/ f82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4">
                <a:pos x="f44" y="f44"/>
              </a:cxn>
              <a:cxn ang="f35">
                <a:pos x="f48" y="f62"/>
              </a:cxn>
              <a:cxn ang="f36">
                <a:pos x="f44" y="f49"/>
              </a:cxn>
            </a:cxnLst>
            <a:rect l="f44" t="f83" r="f84" b="f85"/>
            <a:pathLst>
              <a:path stroke="0">
                <a:moveTo>
                  <a:pt x="f44" y="f44"/>
                </a:moveTo>
                <a:arcTo wR="f58" hR="f66" stAng="f2" swAng="f1"/>
                <a:lnTo>
                  <a:pt x="f61" y="f69"/>
                </a:lnTo>
                <a:arcTo wR="f58" hR="f66" stAng="f0" swAng="f9"/>
                <a:arcTo wR="f58" hR="f66" stAng="f2" swAng="f9"/>
                <a:lnTo>
                  <a:pt x="f61" y="f70"/>
                </a:lnTo>
                <a:arcTo wR="f58" hR="f66" stAng="f7" swAng="f1"/>
                <a:close/>
              </a:path>
              <a:path fill="none">
                <a:moveTo>
                  <a:pt x="f44" y="f44"/>
                </a:moveTo>
                <a:arcTo wR="f58" hR="f66" stAng="f2" swAng="f1"/>
                <a:lnTo>
                  <a:pt x="f61" y="f69"/>
                </a:lnTo>
                <a:arcTo wR="f58" hR="f66" stAng="f0" swAng="f9"/>
                <a:arcTo wR="f58" hR="f66" stAng="f2" swAng="f9"/>
                <a:lnTo>
                  <a:pt x="f61" y="f70"/>
                </a:lnTo>
                <a:arcTo wR="f58" hR="f66" stAng="f7" swAng="f1"/>
              </a:path>
            </a:pathLst>
          </a:custGeom>
          <a:noFill/>
          <a:ln w="6345" cap="flat">
            <a:solidFill>
              <a:srgbClr val="A6A6A6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D9D9D9"/>
              </a:solidFill>
              <a:uFillTx/>
              <a:latin typeface="Calibri"/>
            </a:endParaRPr>
          </a:p>
        </p:txBody>
      </p:sp>
      <p:sp>
        <p:nvSpPr>
          <p:cNvPr id="9" name="Nawias klamrowy zamykający 18">
            <a:extLst>
              <a:ext uri="{FF2B5EF4-FFF2-40B4-BE49-F238E27FC236}">
                <a16:creationId xmlns:a16="http://schemas.microsoft.com/office/drawing/2014/main" id="{F738BD04-28A8-45B9-A3E2-A40CEC9F8B2C}"/>
              </a:ext>
            </a:extLst>
          </p:cNvPr>
          <p:cNvSpPr/>
          <p:nvPr/>
        </p:nvSpPr>
        <p:spPr>
          <a:xfrm>
            <a:off x="8565029" y="2321945"/>
            <a:ext cx="147145" cy="695200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5400000"/>
              <a:gd name="f10" fmla="val 8333"/>
              <a:gd name="f11" fmla="val 50000"/>
              <a:gd name="f12" fmla="+- 0 0 -180"/>
              <a:gd name="f13" fmla="+- 0 0 -270"/>
              <a:gd name="f14" fmla="+- 0 0 -360"/>
              <a:gd name="f15" fmla="abs f4"/>
              <a:gd name="f16" fmla="abs f5"/>
              <a:gd name="f17" fmla="abs f6"/>
              <a:gd name="f18" fmla="+- 2700000 f1 0"/>
              <a:gd name="f19" fmla="*/ f12 f0 1"/>
              <a:gd name="f20" fmla="*/ f13 f0 1"/>
              <a:gd name="f21" fmla="*/ f14 f0 1"/>
              <a:gd name="f22" fmla="?: f15 f4 1"/>
              <a:gd name="f23" fmla="?: f16 f5 1"/>
              <a:gd name="f24" fmla="?: f17 f6 1"/>
              <a:gd name="f25" fmla="+- f18 0 f1"/>
              <a:gd name="f26" fmla="*/ f19 1 f3"/>
              <a:gd name="f27" fmla="*/ f20 1 f3"/>
              <a:gd name="f28" fmla="*/ f21 1 f3"/>
              <a:gd name="f29" fmla="*/ f22 1 21600"/>
              <a:gd name="f30" fmla="*/ f23 1 21600"/>
              <a:gd name="f31" fmla="*/ 21600 f22 1"/>
              <a:gd name="f32" fmla="*/ 21600 f23 1"/>
              <a:gd name="f33" fmla="+- f25 f1 0"/>
              <a:gd name="f34" fmla="+- f26 0 f1"/>
              <a:gd name="f35" fmla="+- f27 0 f1"/>
              <a:gd name="f36" fmla="+- f28 0 f1"/>
              <a:gd name="f37" fmla="min f30 f29"/>
              <a:gd name="f38" fmla="*/ f31 1 f24"/>
              <a:gd name="f39" fmla="*/ f32 1 f24"/>
              <a:gd name="f40" fmla="*/ f33 f8 1"/>
              <a:gd name="f41" fmla="val f38"/>
              <a:gd name="f42" fmla="val f39"/>
              <a:gd name="f43" fmla="*/ f40 1 f0"/>
              <a:gd name="f44" fmla="*/ f7 f37 1"/>
              <a:gd name="f45" fmla="+- f42 0 f7"/>
              <a:gd name="f46" fmla="+- f41 0 f7"/>
              <a:gd name="f47" fmla="+- 0 0 f43"/>
              <a:gd name="f48" fmla="*/ f41 f37 1"/>
              <a:gd name="f49" fmla="*/ f42 f37 1"/>
              <a:gd name="f50" fmla="*/ f46 1 2"/>
              <a:gd name="f51" fmla="min f46 f45"/>
              <a:gd name="f52" fmla="*/ f45 f11 1"/>
              <a:gd name="f53" fmla="+- 0 0 f47"/>
              <a:gd name="f54" fmla="+- f7 f50 0"/>
              <a:gd name="f55" fmla="*/ f51 f10 1"/>
              <a:gd name="f56" fmla="*/ f52 1 100000"/>
              <a:gd name="f57" fmla="*/ f53 f0 1"/>
              <a:gd name="f58" fmla="*/ f50 f37 1"/>
              <a:gd name="f59" fmla="*/ f55 1 100000"/>
              <a:gd name="f60" fmla="*/ f57 1 f8"/>
              <a:gd name="f61" fmla="*/ f54 f37 1"/>
              <a:gd name="f62" fmla="*/ f56 f37 1"/>
              <a:gd name="f63" fmla="+- f60 0 f1"/>
              <a:gd name="f64" fmla="+- f56 0 f59"/>
              <a:gd name="f65" fmla="+- f42 0 f59"/>
              <a:gd name="f66" fmla="*/ f59 f37 1"/>
              <a:gd name="f67" fmla="cos 1 f63"/>
              <a:gd name="f68" fmla="sin 1 f63"/>
              <a:gd name="f69" fmla="*/ f64 f37 1"/>
              <a:gd name="f70" fmla="*/ f65 f37 1"/>
              <a:gd name="f71" fmla="+- 0 0 f67"/>
              <a:gd name="f72" fmla="+- 0 0 f68"/>
              <a:gd name="f73" fmla="+- 0 0 f71"/>
              <a:gd name="f74" fmla="+- 0 0 f72"/>
              <a:gd name="f75" fmla="val f73"/>
              <a:gd name="f76" fmla="val f74"/>
              <a:gd name="f77" fmla="*/ f75 f50 1"/>
              <a:gd name="f78" fmla="*/ f76 f59 1"/>
              <a:gd name="f79" fmla="+- f7 f77 0"/>
              <a:gd name="f80" fmla="+- f59 0 f78"/>
              <a:gd name="f81" fmla="+- f42 f78 0"/>
              <a:gd name="f82" fmla="+- f81 0 f59"/>
              <a:gd name="f83" fmla="*/ f80 f37 1"/>
              <a:gd name="f84" fmla="*/ f79 f37 1"/>
              <a:gd name="f85" fmla="*/ f82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4">
                <a:pos x="f44" y="f44"/>
              </a:cxn>
              <a:cxn ang="f35">
                <a:pos x="f48" y="f62"/>
              </a:cxn>
              <a:cxn ang="f36">
                <a:pos x="f44" y="f49"/>
              </a:cxn>
            </a:cxnLst>
            <a:rect l="f44" t="f83" r="f84" b="f85"/>
            <a:pathLst>
              <a:path stroke="0">
                <a:moveTo>
                  <a:pt x="f44" y="f44"/>
                </a:moveTo>
                <a:arcTo wR="f58" hR="f66" stAng="f2" swAng="f1"/>
                <a:lnTo>
                  <a:pt x="f61" y="f69"/>
                </a:lnTo>
                <a:arcTo wR="f58" hR="f66" stAng="f0" swAng="f9"/>
                <a:arcTo wR="f58" hR="f66" stAng="f2" swAng="f9"/>
                <a:lnTo>
                  <a:pt x="f61" y="f70"/>
                </a:lnTo>
                <a:arcTo wR="f58" hR="f66" stAng="f7" swAng="f1"/>
                <a:close/>
              </a:path>
              <a:path fill="none">
                <a:moveTo>
                  <a:pt x="f44" y="f44"/>
                </a:moveTo>
                <a:arcTo wR="f58" hR="f66" stAng="f2" swAng="f1"/>
                <a:lnTo>
                  <a:pt x="f61" y="f69"/>
                </a:lnTo>
                <a:arcTo wR="f58" hR="f66" stAng="f0" swAng="f9"/>
                <a:arcTo wR="f58" hR="f66" stAng="f2" swAng="f9"/>
                <a:lnTo>
                  <a:pt x="f61" y="f70"/>
                </a:lnTo>
                <a:arcTo wR="f58" hR="f66" stAng="f7" swAng="f1"/>
              </a:path>
            </a:pathLst>
          </a:custGeom>
          <a:noFill/>
          <a:ln w="6345" cap="flat">
            <a:solidFill>
              <a:srgbClr val="A6A6A6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D9D9D9"/>
              </a:solidFill>
              <a:uFillTx/>
              <a:latin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33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8" descr="Obraz zawierający osoba, mężczyzna, wewnątrz, okno&#10;&#10;Opis wygenerowany automatycznie">
            <a:extLst>
              <a:ext uri="{FF2B5EF4-FFF2-40B4-BE49-F238E27FC236}">
                <a16:creationId xmlns:a16="http://schemas.microsoft.com/office/drawing/2014/main" id="{30CE61FB-6D62-4B92-90A1-43342CB9E3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460" y="2283677"/>
            <a:ext cx="3893259" cy="2583289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Prostokąt 19">
            <a:extLst>
              <a:ext uri="{FF2B5EF4-FFF2-40B4-BE49-F238E27FC236}">
                <a16:creationId xmlns:a16="http://schemas.microsoft.com/office/drawing/2014/main" id="{5AB6BD6C-7084-47DC-9225-B78B0FD635F5}"/>
              </a:ext>
            </a:extLst>
          </p:cNvPr>
          <p:cNvSpPr/>
          <p:nvPr/>
        </p:nvSpPr>
        <p:spPr>
          <a:xfrm>
            <a:off x="298460" y="574252"/>
            <a:ext cx="11569080" cy="830997"/>
          </a:xfrm>
          <a:prstGeom prst="rect">
            <a:avLst/>
          </a:prstGeom>
          <a:solidFill>
            <a:srgbClr val="F2F2F2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400" b="1" i="0" u="none" strike="noStrike" kern="1200" cap="none" spc="0" baseline="0">
                <a:solidFill>
                  <a:srgbClr val="000000"/>
                </a:solidFill>
                <a:uFillTx/>
                <a:latin typeface="Calibri" pitchFamily="34"/>
                <a:ea typeface="Calibri" pitchFamily="34"/>
              </a:rPr>
              <a:t>Czy po wprowadzeniu dodatkowej opłaty reprograficznej będziesz dokonywał zakupów sprzętu audiowizualnego częściej czy rzadziej?</a:t>
            </a:r>
            <a:endParaRPr lang="pl-PL" sz="2400" b="1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4" name="pole tekstowe 8">
            <a:extLst>
              <a:ext uri="{FF2B5EF4-FFF2-40B4-BE49-F238E27FC236}">
                <a16:creationId xmlns:a16="http://schemas.microsoft.com/office/drawing/2014/main" id="{59DE0154-06FC-4B11-BE08-A71628421E20}"/>
              </a:ext>
            </a:extLst>
          </p:cNvPr>
          <p:cNvSpPr txBox="1"/>
          <p:nvPr/>
        </p:nvSpPr>
        <p:spPr>
          <a:xfrm>
            <a:off x="298460" y="6313703"/>
            <a:ext cx="11569080" cy="400114"/>
          </a:xfrm>
          <a:prstGeom prst="rect">
            <a:avLst/>
          </a:prstGeom>
          <a:solidFill>
            <a:srgbClr val="FFC000"/>
          </a:solidFill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000" b="0" i="0" u="none" strike="noStrike" kern="1200" cap="none" spc="0" baseline="0" dirty="0">
                <a:solidFill>
                  <a:srgbClr val="002060"/>
                </a:solidFill>
                <a:uFillTx/>
                <a:latin typeface="Calibri"/>
              </a:rPr>
              <a:t>Podatek uderzy </a:t>
            </a:r>
            <a:r>
              <a:rPr lang="pl-PL" sz="2000" b="0" i="0" u="none" strike="noStrike" kern="0" cap="none" spc="0" baseline="0" dirty="0">
                <a:solidFill>
                  <a:srgbClr val="002060"/>
                </a:solidFill>
                <a:uFillTx/>
                <a:latin typeface="Calibri"/>
              </a:rPr>
              <a:t>głównie </a:t>
            </a:r>
            <a:r>
              <a:rPr lang="pl-PL" sz="2000" b="0" i="0" u="none" strike="noStrike" kern="1200" cap="none" spc="0" baseline="0" dirty="0">
                <a:solidFill>
                  <a:srgbClr val="002060"/>
                </a:solidFill>
                <a:uFillTx/>
                <a:latin typeface="Calibri"/>
              </a:rPr>
              <a:t>w najstarszych badanych.</a:t>
            </a:r>
          </a:p>
        </p:txBody>
      </p:sp>
      <p:sp>
        <p:nvSpPr>
          <p:cNvPr id="5" name="pole tekstowe 5">
            <a:extLst>
              <a:ext uri="{FF2B5EF4-FFF2-40B4-BE49-F238E27FC236}">
                <a16:creationId xmlns:a16="http://schemas.microsoft.com/office/drawing/2014/main" id="{E92C2D28-ED57-4EF2-9AAE-2F6C59EBDAD2}"/>
              </a:ext>
            </a:extLst>
          </p:cNvPr>
          <p:cNvSpPr txBox="1"/>
          <p:nvPr/>
        </p:nvSpPr>
        <p:spPr>
          <a:xfrm>
            <a:off x="180465" y="4818604"/>
            <a:ext cx="9071689" cy="584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ctr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3200" b="1" i="0" u="none" strike="noStrike" kern="1200" cap="none" spc="0" baseline="0" dirty="0">
                <a:solidFill>
                  <a:srgbClr val="000000"/>
                </a:solidFill>
                <a:uFillTx/>
                <a:latin typeface="Calibri" pitchFamily="34"/>
              </a:rPr>
              <a:t>55 lat lub więcej …….     Zdecydowanie rzadziej</a:t>
            </a:r>
          </a:p>
        </p:txBody>
      </p:sp>
      <p:sp>
        <p:nvSpPr>
          <p:cNvPr id="6" name="Schemat blokowy: łącznik 6">
            <a:extLst>
              <a:ext uri="{FF2B5EF4-FFF2-40B4-BE49-F238E27FC236}">
                <a16:creationId xmlns:a16="http://schemas.microsoft.com/office/drawing/2014/main" id="{072B2870-0AF3-4E01-8F8E-884BACFF2651}"/>
              </a:ext>
            </a:extLst>
          </p:cNvPr>
          <p:cNvSpPr/>
          <p:nvPr/>
        </p:nvSpPr>
        <p:spPr>
          <a:xfrm>
            <a:off x="8455740" y="2158733"/>
            <a:ext cx="3411790" cy="3160523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FF0000"/>
          </a:solidFill>
          <a:ln w="12701" cap="flat">
            <a:solidFill>
              <a:srgbClr val="2F528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66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rPr>
              <a:t>33%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328</TotalTime>
  <Words>1310</Words>
  <Application>Microsoft Office PowerPoint</Application>
  <PresentationFormat>Panoramiczny</PresentationFormat>
  <Paragraphs>303</Paragraphs>
  <Slides>22</Slides>
  <Notes>7</Notes>
  <HiddenSlides>0</HiddenSlides>
  <MMClips>0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22</vt:i4>
      </vt:variant>
    </vt:vector>
  </HeadingPairs>
  <TitlesOfParts>
    <vt:vector size="28" baseType="lpstr">
      <vt:lpstr>Meiryo</vt:lpstr>
      <vt:lpstr>Arial</vt:lpstr>
      <vt:lpstr>Avenir Light</vt:lpstr>
      <vt:lpstr>Calibri</vt:lpstr>
      <vt:lpstr>Calibri Light</vt:lpstr>
      <vt:lpstr>Motyw pakietu Office</vt:lpstr>
      <vt:lpstr>Badania społeczne dotyczące opłaty reprograficznej</vt:lpstr>
      <vt:lpstr>Prezentacja programu PowerPoint</vt:lpstr>
      <vt:lpstr>Prezentacja programu PowerPoint</vt:lpstr>
      <vt:lpstr>Jak oceniasz pomysł wprowadzenia tej opłaty?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Jak oceniasz swoją obecną sytuację ekonomiczną w porównaniu z okresem przed pandemią?</vt:lpstr>
      <vt:lpstr>Prezentacja programu PowerPoint</vt:lpstr>
      <vt:lpstr>Jak oceniasz swoje koszty życia w porównaniu z okresem przed pandemią?</vt:lpstr>
      <vt:lpstr>Prezentacja programu PowerPoint</vt:lpstr>
      <vt:lpstr>Czy są jakieś osoby lub branże, które powinny być uprzywilejowane w pomocy antykryzysowej?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Konferencja prasowa Związku Pracodawców Polskich</dc:title>
  <dc:creator>Marek Grabowski</dc:creator>
  <cp:lastModifiedBy>Związek Cyfrowa Polska</cp:lastModifiedBy>
  <cp:revision>28</cp:revision>
  <dcterms:created xsi:type="dcterms:W3CDTF">2021-02-25T08:20:14Z</dcterms:created>
  <dcterms:modified xsi:type="dcterms:W3CDTF">2021-03-04T09:19:33Z</dcterms:modified>
</cp:coreProperties>
</file>